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65" r:id="rId14"/>
    <p:sldId id="266" r:id="rId15"/>
    <p:sldId id="267" r:id="rId16"/>
    <p:sldId id="268" r:id="rId17"/>
    <p:sldId id="269" r:id="rId18"/>
    <p:sldId id="276" r:id="rId19"/>
    <p:sldId id="270" r:id="rId20"/>
    <p:sldId id="279" r:id="rId21"/>
    <p:sldId id="271" r:id="rId22"/>
    <p:sldId id="277" r:id="rId23"/>
    <p:sldId id="278" r:id="rId24"/>
    <p:sldId id="272" r:id="rId25"/>
    <p:sldId id="280" r:id="rId26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F15CD4-CE10-455F-87B8-BEB46BB869E3}">
  <a:tblStyle styleId="{5EF15CD4-CE10-455F-87B8-BEB46BB869E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2904514-1D48-4E19-8C9E-5DAE5D610577}" styleName="Table_1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499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62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51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65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61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728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27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22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14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81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84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59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25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29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97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73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69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2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9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3297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133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657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426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978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50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299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330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26450" y="4622800"/>
            <a:ext cx="547800" cy="5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53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0198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923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614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6581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11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685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7233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29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hypothesiz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model+car+motor+mount&amp;rlz=1C1CHFX_enUS616US616&amp;oq=model+car+motor+mount&amp;aqs=chrome..69i57.4495j0j4&amp;sourceid=chrome&amp;es_sm=93&amp;ie=UTF-8#q=how+to+attach+a+small+motor+to+model+car" TargetMode="External"/><Relationship Id="rId3" Type="http://schemas.openxmlformats.org/officeDocument/2006/relationships/hyperlink" Target="http://dictionary.reference.com/browse/durable" TargetMode="External"/><Relationship Id="rId7" Type="http://schemas.openxmlformats.org/officeDocument/2006/relationships/hyperlink" Target="http://en.wikipedia.org/wiki/Chassi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ipedia.org/wiki/Renewable_resource" TargetMode="External"/><Relationship Id="rId5" Type="http://schemas.openxmlformats.org/officeDocument/2006/relationships/hyperlink" Target="http://www.recycling-guide.org.uk/reuse.html" TargetMode="External"/><Relationship Id="rId10" Type="http://schemas.openxmlformats.org/officeDocument/2006/relationships/hyperlink" Target="http://www.ehow.com/how-does_5405357_automobile-axle-work.html" TargetMode="External"/><Relationship Id="rId4" Type="http://schemas.openxmlformats.org/officeDocument/2006/relationships/hyperlink" Target="http://en.wikipedia.org/wiki/Recycling" TargetMode="External"/><Relationship Id="rId9" Type="http://schemas.openxmlformats.org/officeDocument/2006/relationships/hyperlink" Target="http://www.explainthatstuff.com/howwheelswork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charron@gohunterdo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otyp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hypothesiz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n.wikipedia.org/wiki/Incandescent_light_bul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othes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n.wikipedia.org/wiki/Incandescent_light_bul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Um1CuztVm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62350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Junior Solar Sprints </a:t>
            </a:r>
            <a:r>
              <a:rPr lang="en-US" sz="4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4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4114800" cy="106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>Progress Journal Template </a:t>
            </a:r>
            <a:r>
              <a:rPr lang="en-US" sz="20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2000" b="1" dirty="0"/>
              <a:t>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 Name</a:t>
            </a:r>
            <a:r>
              <a:rPr lang="en-US" sz="20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i="0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Insert Here</a:t>
            </a:r>
            <a:endParaRPr lang="en-US" sz="2000" b="1" i="0" u="sng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School Name</a:t>
            </a:r>
            <a:r>
              <a:rPr lang="en-US" sz="20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i="0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Insert Here</a:t>
            </a:r>
            <a:r>
              <a:rPr lang="en-US" sz="20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EFEDE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 dirty="0">
              <a:solidFill>
                <a:srgbClr val="EFE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4688350" y="1628979"/>
            <a:ext cx="3835217" cy="28093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196612" y="2319164"/>
            <a:ext cx="4818691" cy="1192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dirty="0" smtClean="0">
                <a:solidFill>
                  <a:srgbClr val="FF0000"/>
                </a:solidFill>
              </a:rPr>
              <a:t>[CAR PHOTO]</a:t>
            </a:r>
            <a:endParaRPr lang="en-US" sz="45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57200" y="1352550"/>
            <a:ext cx="4114800" cy="10668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02"/>
          <p:cNvSpPr/>
          <p:nvPr/>
        </p:nvSpPr>
        <p:spPr>
          <a:xfrm>
            <a:off x="512151" y="2657681"/>
            <a:ext cx="2224471" cy="17806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02"/>
          <p:cNvSpPr/>
          <p:nvPr/>
        </p:nvSpPr>
        <p:spPr>
          <a:xfrm>
            <a:off x="3055466" y="2754059"/>
            <a:ext cx="1314039" cy="12638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523" y="3033676"/>
            <a:ext cx="44021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*This is just a GUIDE</a:t>
            </a:r>
          </a:p>
          <a:p>
            <a:pPr algn="ctr"/>
            <a:r>
              <a:rPr lang="en-US" sz="35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it your OWN!</a:t>
            </a:r>
            <a:endParaRPr lang="en-US" sz="35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495" y="3078185"/>
            <a:ext cx="155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[Finished Model]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506100" y="239350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Investigation: Gear Ratio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3725" y="1306625"/>
            <a:ext cx="8229600" cy="37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</a:rPr>
              <a:t>To determine the size of each gear, count the “teeth” around the outside. </a:t>
            </a:r>
            <a:r>
              <a:rPr lang="en-US">
                <a:solidFill>
                  <a:schemeClr val="dk1"/>
                </a:solidFill>
              </a:rPr>
              <a:t>When representing in a ratio the driver gear is always written first, so in the example below we write 8:16 instead of 16:8.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 descr="https://pptcrafter.files.wordpress.com/2013/01/gears-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5749" y="1970250"/>
            <a:ext cx="1682700" cy="120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>
            <a:stCxn id="170" idx="3"/>
            <a:endCxn id="168" idx="1"/>
          </p:cNvCxnSpPr>
          <p:nvPr/>
        </p:nvCxnSpPr>
        <p:spPr>
          <a:xfrm>
            <a:off x="2782825" y="2320800"/>
            <a:ext cx="843000" cy="251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70" name="Shape 170"/>
          <p:cNvSpPr txBox="1"/>
          <p:nvPr/>
        </p:nvSpPr>
        <p:spPr>
          <a:xfrm>
            <a:off x="534025" y="2158800"/>
            <a:ext cx="2248800" cy="3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Driver</a:t>
            </a:r>
            <a:r>
              <a:rPr lang="en-US" b="1"/>
              <a:t>- </a:t>
            </a:r>
            <a:r>
              <a:rPr lang="en-US"/>
              <a:t>gear on the motor. </a:t>
            </a:r>
          </a:p>
        </p:txBody>
      </p:sp>
      <p:cxnSp>
        <p:nvCxnSpPr>
          <p:cNvPr id="171" name="Shape 171"/>
          <p:cNvCxnSpPr>
            <a:stCxn id="172" idx="1"/>
            <a:endCxn id="168" idx="3"/>
          </p:cNvCxnSpPr>
          <p:nvPr/>
        </p:nvCxnSpPr>
        <p:spPr>
          <a:xfrm flipH="1">
            <a:off x="5308575" y="2293925"/>
            <a:ext cx="581100" cy="277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72" name="Shape 172"/>
          <p:cNvSpPr txBox="1"/>
          <p:nvPr/>
        </p:nvSpPr>
        <p:spPr>
          <a:xfrm>
            <a:off x="5889675" y="2103875"/>
            <a:ext cx="24318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Follower- </a:t>
            </a:r>
            <a:r>
              <a:rPr lang="en-US" sz="1400"/>
              <a:t>gear on </a:t>
            </a:r>
            <a:r>
              <a:rPr lang="en-US"/>
              <a:t>the axle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348150" y="2902525"/>
            <a:ext cx="815700" cy="3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/>
              <a:t>8 tooth gear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492875" y="3226525"/>
            <a:ext cx="815700" cy="3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/>
              <a:t>16 tooth gear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18175" y="3504775"/>
            <a:ext cx="8300700" cy="136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How does gear ratio effect your car?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example above the gear ratio is 8:16, which we can also write as ½. This tells us that for every one complete turn the driver makes, the follower will only turn half way around. Cars with a gear ratio similar to ½ are likely to have more speed than torque (power). Experiment with the gears in your kit to find the best gear combination for your design!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6"/>
            <a:ext cx="8061850" cy="1014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Gear Ratios </a:t>
            </a:r>
            <a:r>
              <a:rPr lang="en-US" sz="4400" i="1" dirty="0" smtClean="0"/>
              <a:t>101</a:t>
            </a:r>
            <a:r>
              <a:rPr lang="en-US" sz="4400" dirty="0" smtClean="0"/>
              <a:t> Workshop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44845"/>
              </p:ext>
            </p:extLst>
          </p:nvPr>
        </p:nvGraphicFramePr>
        <p:xfrm>
          <a:off x="671000" y="1578817"/>
          <a:ext cx="7848051" cy="3120545"/>
        </p:xfrm>
        <a:graphic>
          <a:graphicData uri="http://schemas.openxmlformats.org/drawingml/2006/table">
            <a:tbl>
              <a:tblPr firstRow="1" firstCol="1" bandRow="1">
                <a:tableStyleId>{5EF15CD4-CE10-455F-87B8-BEB46BB869E3}</a:tableStyleId>
              </a:tblPr>
              <a:tblGrid>
                <a:gridCol w="1224323"/>
                <a:gridCol w="1224323"/>
                <a:gridCol w="1575738"/>
                <a:gridCol w="1575738"/>
                <a:gridCol w="2247929"/>
              </a:tblGrid>
              <a:tr h="1051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Gear #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Gear Ratio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Torque 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Speed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140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 (Driver)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 (Driven)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43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43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322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322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322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  <a:tr h="43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: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7" marR="34777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96" y="1143388"/>
            <a:ext cx="1612008" cy="3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503154"/>
                <a:ext cx="8229600" cy="34056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300" dirty="0"/>
                  <a:t>Use the steps you learned from the presentation to figure out what size wheel would work best for the gear ratio presented:</a:t>
                </a:r>
              </a:p>
              <a:p>
                <a:r>
                  <a:rPr lang="en-US" dirty="0"/>
                  <a:t>Known information for ALL problems:</a:t>
                </a:r>
              </a:p>
              <a:p>
                <a:r>
                  <a:rPr lang="en-US" dirty="0"/>
                  <a:t>Motor Speed, </a:t>
                </a:r>
                <a14:m>
                  <m:oMath xmlns:m="http://schemas.openxmlformats.org/officeDocument/2006/math">
                    <m:r>
                      <a:rPr lang="en-US" i="1"/>
                      <m:t>𝜔</m:t>
                    </m:r>
                    <m:r>
                      <a:rPr lang="en-US" i="1"/>
                      <m:t>:</m:t>
                    </m:r>
                  </m:oMath>
                </a14:m>
                <a:r>
                  <a:rPr lang="en-US" dirty="0"/>
                  <a:t> 	5,200 revolutions per minute (</a:t>
                </a:r>
                <a:r>
                  <a:rPr lang="en-US" i="1" dirty="0"/>
                  <a:t>rpm)</a:t>
                </a:r>
                <a:endParaRPr lang="en-US" dirty="0"/>
              </a:p>
              <a:p>
                <a:r>
                  <a:rPr lang="en-US" dirty="0"/>
                  <a:t>Vehicle Speed, V:	Finishing times average ~6.5 seconds</a:t>
                </a:r>
              </a:p>
              <a:p>
                <a:r>
                  <a:rPr lang="en-US" dirty="0"/>
                  <a:t>Track Distance: 2,000 cm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𝑉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2,000 </m:t>
                          </m:r>
                          <m:r>
                            <a:rPr lang="en-US" i="1"/>
                            <m:t>𝑐𝑚</m:t>
                          </m:r>
                        </m:num>
                        <m:den>
                          <m:r>
                            <a:rPr lang="en-US" i="1"/>
                            <m:t>6.5 </m:t>
                          </m:r>
                          <m:r>
                            <a:rPr lang="en-US" i="1"/>
                            <m:t>𝑠</m:t>
                          </m:r>
                        </m:den>
                      </m:f>
                      <m:r>
                        <a:rPr lang="en-US" i="1"/>
                        <m:t>=308 </m:t>
                      </m:r>
                      <m:r>
                        <a:rPr lang="en-US" i="1"/>
                        <m:t>𝑐𝑚</m:t>
                      </m:r>
                      <m:r>
                        <a:rPr lang="en-US" i="1"/>
                        <m:t>/</m:t>
                      </m:r>
                      <m:r>
                        <a:rPr lang="en-US" i="1"/>
                        <m:t>𝑠</m:t>
                      </m:r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sz="1300" dirty="0"/>
                  <a:t>Driver Gear: 10</a:t>
                </a:r>
              </a:p>
              <a:p>
                <a:r>
                  <a:rPr lang="en-US" sz="1300" dirty="0"/>
                  <a:t>Driven Gear: 60</a:t>
                </a:r>
              </a:p>
              <a:p>
                <a:r>
                  <a:rPr lang="en-US" sz="1300" dirty="0"/>
                  <a:t> </a:t>
                </a:r>
              </a:p>
              <a:p>
                <a:r>
                  <a:rPr lang="en-US" sz="1300" dirty="0"/>
                  <a:t> </a:t>
                </a:r>
              </a:p>
              <a:p>
                <a:r>
                  <a:rPr lang="en-US" sz="1300" dirty="0"/>
                  <a:t> </a:t>
                </a:r>
              </a:p>
              <a:p>
                <a:r>
                  <a:rPr lang="en-US" sz="1300" dirty="0"/>
                  <a:t> </a:t>
                </a:r>
              </a:p>
              <a:p>
                <a:r>
                  <a:rPr lang="en-US" sz="1300" dirty="0"/>
                  <a:t> </a:t>
                </a:r>
              </a:p>
              <a:p>
                <a:r>
                  <a:rPr lang="en-US" sz="1300" dirty="0"/>
                  <a:t> </a:t>
                </a:r>
              </a:p>
              <a:p>
                <a:pPr lvl="0"/>
                <a:r>
                  <a:rPr lang="en-US" sz="1300" dirty="0"/>
                  <a:t>Driver Gear: 40</a:t>
                </a:r>
              </a:p>
              <a:p>
                <a:r>
                  <a:rPr lang="en-US" sz="1300" dirty="0"/>
                  <a:t>Driven Gear: 20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03154"/>
                <a:ext cx="8229600" cy="340566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264516"/>
            <a:ext cx="8061850" cy="101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91425" rIns="91425" bIns="91425" rtlCol="0" anchor="b" anchorCtr="0">
            <a:noAutofit/>
          </a:bodyPr>
          <a:lstStyle>
            <a:lvl1pPr marL="0" marR="0" lvl="0" indent="0" algn="l" defTabSz="3429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ln w="3175" cmpd="sng"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smtClean="0"/>
              <a:t>Gear Ratios </a:t>
            </a:r>
            <a:r>
              <a:rPr lang="en-US" sz="4400" i="1" dirty="0" smtClean="0"/>
              <a:t>101</a:t>
            </a:r>
            <a:r>
              <a:rPr lang="en-US" sz="4400" dirty="0" smtClean="0"/>
              <a:t> Workshop </a:t>
            </a:r>
            <a:r>
              <a:rPr lang="en-US" sz="2000" i="1" dirty="0" smtClean="0"/>
              <a:t>(cont.)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96" y="1143388"/>
            <a:ext cx="1612008" cy="3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3725" y="292625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Investigation: Gear Ratio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3725" y="1306625"/>
            <a:ext cx="8229600" cy="37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>
                <a:solidFill>
                  <a:srgbClr val="FF0000"/>
                </a:solidFill>
              </a:rPr>
              <a:t>Fill in the chart. Use the gears in your kit to help you visualize each scenario below: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Shape 182"/>
          <p:cNvGraphicFramePr/>
          <p:nvPr/>
        </p:nvGraphicFramePr>
        <p:xfrm>
          <a:off x="952500" y="1809750"/>
          <a:ext cx="7239000" cy="2740620"/>
        </p:xfrm>
        <a:graphic>
          <a:graphicData uri="http://schemas.openxmlformats.org/drawingml/2006/table">
            <a:tbl>
              <a:tblPr>
                <a:noFill/>
                <a:tableStyleId>{5EF15CD4-CE10-455F-87B8-BEB46BB869E3}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646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Driver Gear 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(size determined by counting the number of teeth around the gear’s edge)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Follower Gear 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(size determined by counting the number of teeth around the gear’s edge)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Gear Ratio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(represent as a fraction or ratio)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If the driver turns once, how many times will the follower turn?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646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646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646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30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95300" y="264516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Investigation: Gear Ratio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Hypothesize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how gears matter to your model car construction.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1" dirty="0">
                <a:solidFill>
                  <a:schemeClr val="dk1"/>
                </a:solidFill>
              </a:rPr>
              <a:t>Use the formula “if____________, then____________</a:t>
            </a:r>
            <a:r>
              <a:rPr lang="en-US" sz="1200" b="1" i="1" dirty="0" err="1">
                <a:solidFill>
                  <a:schemeClr val="dk1"/>
                </a:solidFill>
              </a:rPr>
              <a:t>becasuse</a:t>
            </a:r>
            <a:r>
              <a:rPr lang="en-US" sz="1200" b="1" i="1" dirty="0">
                <a:solidFill>
                  <a:schemeClr val="dk1"/>
                </a:solidFill>
              </a:rPr>
              <a:t>________________.”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1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/>
              <a:t>Example: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1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1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" name="Shape 189"/>
          <p:cNvGraphicFramePr/>
          <p:nvPr>
            <p:extLst>
              <p:ext uri="{D42A27DB-BD31-4B8C-83A1-F6EECF244321}">
                <p14:modId xmlns:p14="http://schemas.microsoft.com/office/powerpoint/2010/main" val="2777045315"/>
              </p:ext>
            </p:extLst>
          </p:nvPr>
        </p:nvGraphicFramePr>
        <p:xfrm>
          <a:off x="495300" y="2457450"/>
          <a:ext cx="7239000" cy="640985"/>
        </p:xfrm>
        <a:graphic>
          <a:graphicData uri="http://schemas.openxmlformats.org/drawingml/2006/table">
            <a:tbl>
              <a:tblPr>
                <a:noFill/>
                <a:tableStyleId>{02904514-1D48-4E19-8C9E-5DAE5D610577}</a:tableStyleId>
              </a:tblPr>
              <a:tblGrid>
                <a:gridCol w="531725"/>
                <a:gridCol w="6707275"/>
              </a:tblGrid>
              <a:tr h="6409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u="none" strike="noStrike" cap="none" baseline="-25000" dirty="0" smtClean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2400" u="none" strike="noStrike" cap="none" baseline="-25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If my model car’s gears don’t fit together my car won’t move because it’s the connection of gears that transfers motion/energy to move my car</a:t>
                      </a:r>
                      <a:r>
                        <a:rPr lang="en-US" sz="1400" i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sz="1400" i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6759" y="3323262"/>
            <a:ext cx="7582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</a:t>
            </a:r>
            <a:r>
              <a:rPr lang="en-US" u="sng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rgbClr val="FF0000"/>
                </a:solidFill>
              </a:rPr>
              <a:t> other hypotheses you could make about how gear ratios will impact your car?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2139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Investigation: Gear Ratio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195637"/>
            <a:ext cx="8229600" cy="363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Choose one of your hypotheses to test. Design an experiment that will help decide if your hypothesis is </a:t>
            </a:r>
            <a:r>
              <a:rPr lang="en-US" sz="1800" dirty="0">
                <a:solidFill>
                  <a:srgbClr val="FF0000"/>
                </a:solidFill>
              </a:rPr>
              <a:t>correct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400" b="0" i="1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Example </a:t>
            </a:r>
            <a:r>
              <a:rPr lang="en-US" sz="140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[from previous slide]</a:t>
            </a:r>
            <a:r>
              <a:rPr lang="en-US" sz="14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: </a:t>
            </a:r>
            <a:endParaRPr lang="en-US" sz="1400" b="0" i="1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i="1" u="sng" dirty="0">
                <a:solidFill>
                  <a:schemeClr val="dk1"/>
                </a:solidFill>
              </a:rPr>
              <a:t>What we are testing</a:t>
            </a:r>
            <a:r>
              <a:rPr lang="en-US" i="1" dirty="0">
                <a:solidFill>
                  <a:schemeClr val="dk1"/>
                </a:solidFill>
              </a:rPr>
              <a:t>: 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If my car’s gears don’t fit together it won’t move</a:t>
            </a:r>
            <a:r>
              <a:rPr lang="en-US" i="1" dirty="0">
                <a:solidFill>
                  <a:schemeClr val="dk1"/>
                </a:solidFill>
              </a:rPr>
              <a:t> because there will be no connection of energy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i="1" u="sng" dirty="0">
                <a:solidFill>
                  <a:schemeClr val="dk1"/>
                </a:solidFill>
              </a:rPr>
              <a:t>How we are testing</a:t>
            </a:r>
            <a:r>
              <a:rPr lang="en-US" i="1" dirty="0">
                <a:solidFill>
                  <a:schemeClr val="dk1"/>
                </a:solidFill>
              </a:rPr>
              <a:t>: Set up one car with meshing gears and one car without. See which car moves.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i="1" dirty="0"/>
          </a:p>
          <a:p>
            <a:pPr>
              <a:buSzPct val="25000"/>
            </a:pPr>
            <a:r>
              <a:rPr lang="en-US" sz="1800" b="1" i="1" dirty="0"/>
              <a:t>*This slide can be deleted once you create your own!*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64516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Investigation: Gear Ratio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059" y="1266403"/>
            <a:ext cx="51443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Hypothesis: </a:t>
            </a:r>
            <a:r>
              <a:rPr lang="en-US" i="1" dirty="0" smtClean="0">
                <a:solidFill>
                  <a:schemeClr val="tx1"/>
                </a:solidFill>
              </a:rPr>
              <a:t>Input here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are you testing: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Results: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1410" y="1266403"/>
            <a:ext cx="3144484" cy="323981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7841" y="1926460"/>
            <a:ext cx="2066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[Photos]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78259" y="476569"/>
            <a:ext cx="7315200" cy="6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Investigation: Materials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958797"/>
            <a:ext cx="7715700" cy="4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dirty="0">
                <a:solidFill>
                  <a:srgbClr val="FF0000"/>
                </a:solidFill>
              </a:rPr>
              <a:t>Record </a:t>
            </a:r>
            <a:r>
              <a:rPr lang="en-US" sz="1500" b="0" i="0" u="none" strike="noStrike" cap="none" dirty="0">
                <a:solidFill>
                  <a:srgbClr val="FF0000"/>
                </a:solidFill>
                <a:sym typeface="Arial"/>
              </a:rPr>
              <a:t>the diffe</a:t>
            </a:r>
            <a:r>
              <a:rPr lang="en-US" sz="1500" dirty="0">
                <a:solidFill>
                  <a:srgbClr val="FF0000"/>
                </a:solidFill>
              </a:rPr>
              <a:t>rent materials you tried while designing your car in the chart below</a:t>
            </a:r>
            <a:r>
              <a:rPr lang="en-US" sz="1500" b="0" i="0" u="none" strike="noStrike" cap="none" dirty="0">
                <a:solidFill>
                  <a:srgbClr val="FF0000"/>
                </a:solidFill>
                <a:sym typeface="Arial"/>
              </a:rPr>
              <a:t>:</a:t>
            </a:r>
          </a:p>
        </p:txBody>
      </p:sp>
      <p:graphicFrame>
        <p:nvGraphicFramePr>
          <p:cNvPr id="210" name="Shape 210"/>
          <p:cNvGraphicFramePr/>
          <p:nvPr>
            <p:extLst>
              <p:ext uri="{D42A27DB-BD31-4B8C-83A1-F6EECF244321}">
                <p14:modId xmlns:p14="http://schemas.microsoft.com/office/powerpoint/2010/main" val="4046214701"/>
              </p:ext>
            </p:extLst>
          </p:nvPr>
        </p:nvGraphicFramePr>
        <p:xfrm>
          <a:off x="457200" y="1422297"/>
          <a:ext cx="8226310" cy="3254957"/>
        </p:xfrm>
        <a:graphic>
          <a:graphicData uri="http://schemas.openxmlformats.org/drawingml/2006/table">
            <a:tbl>
              <a:tblPr>
                <a:noFill/>
                <a:tableStyleId>{02904514-1D48-4E19-8C9E-5DAE5D610577}</a:tableStyleId>
              </a:tblPr>
              <a:tblGrid>
                <a:gridCol w="1223234"/>
                <a:gridCol w="1167179"/>
                <a:gridCol w="1167179"/>
                <a:gridCol w="1167179"/>
                <a:gridCol w="1167179"/>
                <a:gridCol w="1268505"/>
                <a:gridCol w="1065855"/>
              </a:tblGrid>
              <a:tr h="8135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 dirty="0"/>
                        <a:t>Part of Car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Material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3"/>
                        </a:rPr>
                        <a:t>Durable? (yes/no)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4"/>
                        </a:rPr>
                        <a:t>Was this piece recycled? (yes/no)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5"/>
                        </a:rPr>
                        <a:t>Can this piece be salvaged and reused? (yes/no)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6"/>
                        </a:rPr>
                        <a:t>Does this piece come from a renewable resource? (yes/no)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FF"/>
                          </a:solidFill>
                        </a:rPr>
                        <a:t>What is the weight of this piece? (in grams)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7"/>
                        </a:rPr>
                        <a:t>Chassis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8"/>
                        </a:rPr>
                        <a:t>Motor mount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9"/>
                        </a:rPr>
                        <a:t>Wheels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  <a:hlinkClick r:id="rId10"/>
                        </a:rPr>
                        <a:t>Axles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6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</a:rPr>
                        <a:t>Race line attachment</a:t>
                      </a:r>
                      <a:r>
                        <a:rPr lang="en-US" sz="1000" b="1" u="none" strike="noStrike" cap="none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sng" strike="noStrike" cap="none">
                          <a:solidFill>
                            <a:srgbClr val="0000FF"/>
                          </a:solidFill>
                        </a:rPr>
                        <a:t>Soda can compartment</a:t>
                      </a:r>
                      <a:r>
                        <a:rPr lang="en-US" sz="1000" b="1" u="none" strike="noStrike" cap="none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96" y="1143388"/>
            <a:ext cx="1612008" cy="3597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16916"/>
            <a:ext cx="8061850" cy="101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91425" rIns="91425" bIns="91425" rtlCol="0" anchor="b" anchorCtr="0">
            <a:noAutofit/>
          </a:bodyPr>
          <a:lstStyle>
            <a:lvl1pPr marL="0" marR="0" lvl="0" indent="0" algn="l" defTabSz="3429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ln w="3175" cmpd="sng"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smtClean="0"/>
              <a:t>Build Process Workshop</a:t>
            </a:r>
            <a:endParaRPr lang="en-US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1068685" y="1471200"/>
            <a:ext cx="589076" cy="6602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2581395" y="1371600"/>
            <a:ext cx="833438" cy="759836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1975" y="5114925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76725" y="5153025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Hexagon 11"/>
          <p:cNvSpPr/>
          <p:nvPr/>
        </p:nvSpPr>
        <p:spPr>
          <a:xfrm>
            <a:off x="4338468" y="1323271"/>
            <a:ext cx="822130" cy="80816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1975" y="7724775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6084233" y="1312343"/>
            <a:ext cx="999423" cy="80816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295775" y="7658100"/>
            <a:ext cx="188595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14374" y="3976180"/>
            <a:ext cx="4448175" cy="568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building all of these shapes, which one do you think is the strongest?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933950" y="8677275"/>
            <a:ext cx="1885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 of Shapes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0795" y="2350646"/>
            <a:ext cx="78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1870" y="2350645"/>
            <a:ext cx="78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35" y="2356478"/>
            <a:ext cx="78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7400" y="2350646"/>
            <a:ext cx="78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1940" y="3976180"/>
            <a:ext cx="295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04573" y="268425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Design Schematic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73645" y="1881426"/>
            <a:ext cx="8176973" cy="25458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[Schematic]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Feel free to delete everything else on this page to make your schematic fit</a:t>
            </a:r>
            <a:endParaRPr lang="en-US" sz="18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473646" y="1183749"/>
            <a:ext cx="8223022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A</a:t>
            </a:r>
            <a:r>
              <a:rPr lang="en-US" sz="1800" b="1" i="1" dirty="0"/>
              <a:t> Design schematic</a:t>
            </a:r>
            <a:r>
              <a:rPr lang="en-US" sz="1800" dirty="0"/>
              <a:t> is a plan, drawing or diagram to help illustrate and convey the concept/ideas of your design.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12387" y="315581"/>
            <a:ext cx="7200897" cy="9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How to Use This Journal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559166" y="2501210"/>
            <a:ext cx="7696749" cy="19918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as a</a:t>
            </a:r>
            <a:r>
              <a:rPr lang="en-US" sz="12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r>
              <a:rPr lang="en-US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Slides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deleted will be denoted by the heading of the page being colored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[as above]. </a:t>
            </a:r>
            <a:r>
              <a:rPr lang="en-US" sz="12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 and add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related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so that the reviewer can get a sense of the work that you have done! 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slide for scoring rubric.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this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go to “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File,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“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Save As</a:t>
            </a:r>
            <a:r>
              <a:rPr lang="en-US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” </a:t>
            </a:r>
            <a:r>
              <a:rPr lang="en-US" sz="12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file to your own Google Drive or computer hard drive.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Feeling stuck? </a:t>
            </a:r>
            <a:endParaRPr lang="en-US" sz="1200" b="0" i="0" u="none" strike="noStrike" cap="none" dirty="0" smtClean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Email </a:t>
            </a:r>
            <a:r>
              <a:rPr lang="en-US" sz="12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questions or concerns 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ncharron@gohunterdon.org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1" i="0" u="none" strike="noStrike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166" y="1197273"/>
            <a:ext cx="794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keeping during the design process is an important part of Junior Solar Sprints. This document is here to help guide you through important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and topics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help your team understand the science behind your model solar car.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204" y="1947212"/>
            <a:ext cx="7650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sz="1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text indicates something for you to </a:t>
            </a:r>
            <a:r>
              <a:rPr lang="en-US" sz="1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or answer. Replace this text with your own words!</a:t>
            </a:r>
            <a:endParaRPr lang="en-US" sz="1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04" y="2239600"/>
            <a:ext cx="772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text indicates a hyperlink when viewing in “presentation mode</a:t>
            </a: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6"/>
            <a:ext cx="7315500" cy="101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Aerodynamics Workshop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63" y="1156545"/>
            <a:ext cx="1612008" cy="3597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69860"/>
              </p:ext>
            </p:extLst>
          </p:nvPr>
        </p:nvGraphicFramePr>
        <p:xfrm>
          <a:off x="1078860" y="1631447"/>
          <a:ext cx="6693840" cy="2772500"/>
        </p:xfrm>
        <a:graphic>
          <a:graphicData uri="http://schemas.openxmlformats.org/drawingml/2006/table">
            <a:tbl>
              <a:tblPr firstRow="1" firstCol="1" bandRow="1">
                <a:tableStyleId>{5EF15CD4-CE10-455F-87B8-BEB46BB869E3}</a:tableStyleId>
              </a:tblPr>
              <a:tblGrid>
                <a:gridCol w="2366828"/>
                <a:gridCol w="2250848"/>
                <a:gridCol w="2076164"/>
              </a:tblGrid>
              <a:tr h="27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Trial Number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Time (s)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Fan Setting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</a:tr>
              <a:tr h="597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Trial #1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</a:tr>
              <a:tr h="597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Trial #2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</a:tr>
              <a:tr h="706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Trial #3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</a:tr>
              <a:tr h="597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Average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18" marR="684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19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81000" y="194575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Prototypes and Testing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3911" y="1208575"/>
            <a:ext cx="8229600" cy="369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xplain any issues or problems you had to deal with when testing your </a:t>
            </a:r>
            <a:r>
              <a:rPr lang="en-US" sz="1800" dirty="0">
                <a:solidFill>
                  <a:srgbClr val="FF0000"/>
                </a:solidFill>
              </a:rPr>
              <a:t>car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Also discuss solutions to those problems. Include pictures or videos </a:t>
            </a:r>
            <a:r>
              <a:rPr lang="en-US" sz="1800" dirty="0">
                <a:solidFill>
                  <a:srgbClr val="FF0000"/>
                </a:solidFill>
              </a:rPr>
              <a:t>when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possible. </a:t>
            </a:r>
          </a:p>
        </p:txBody>
      </p:sp>
      <p:graphicFrame>
        <p:nvGraphicFramePr>
          <p:cNvPr id="224" name="Shape 224"/>
          <p:cNvGraphicFramePr/>
          <p:nvPr>
            <p:extLst>
              <p:ext uri="{D42A27DB-BD31-4B8C-83A1-F6EECF244321}">
                <p14:modId xmlns:p14="http://schemas.microsoft.com/office/powerpoint/2010/main" val="3762204105"/>
              </p:ext>
            </p:extLst>
          </p:nvPr>
        </p:nvGraphicFramePr>
        <p:xfrm>
          <a:off x="453910" y="1947080"/>
          <a:ext cx="8229600" cy="2749910"/>
        </p:xfrm>
        <a:graphic>
          <a:graphicData uri="http://schemas.openxmlformats.org/drawingml/2006/table">
            <a:tbl>
              <a:tblPr>
                <a:noFill/>
                <a:tableStyleId>{02904514-1D48-4E19-8C9E-5DAE5D610577}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244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u="sng" dirty="0">
                          <a:solidFill>
                            <a:srgbClr val="0000FF"/>
                          </a:solidFill>
                          <a:hlinkClick r:id="rId3"/>
                        </a:rPr>
                        <a:t>Prototype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dirty="0"/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Did it work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on 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battery power? (yes/no)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Did it work on solar power? (yes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/no)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If it did not work on solar, h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ow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did you try to fix/improve your design? 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4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6"/>
            <a:ext cx="7315500" cy="1014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Prototypes and 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059" y="1266403"/>
            <a:ext cx="51443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Hypothesis: </a:t>
            </a:r>
            <a:r>
              <a:rPr lang="en-US" i="1" dirty="0" smtClean="0">
                <a:solidFill>
                  <a:schemeClr val="tx1"/>
                </a:solidFill>
              </a:rPr>
              <a:t>Input here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are you testing: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Results: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1410" y="1266403"/>
            <a:ext cx="3144484" cy="323981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7841" y="1926460"/>
            <a:ext cx="2066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[Photos]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959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64516"/>
            <a:ext cx="7315500" cy="101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5" tIns="91425" rIns="91425" bIns="91425" rtlCol="0" anchor="b" anchorCtr="0">
            <a:normAutofit/>
          </a:bodyPr>
          <a:lstStyle>
            <a:lvl1pPr marL="0" marR="0" lvl="0" indent="0" algn="l" defTabSz="3429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ln w="3175" cmpd="sng"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 eaLnBrk="1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smtClean="0"/>
              <a:t>At The Race Line Workshop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63" y="1156545"/>
            <a:ext cx="1612008" cy="359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059" y="1266403"/>
            <a:ext cx="51443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Hypothesis: </a:t>
            </a:r>
            <a:r>
              <a:rPr lang="en-US" i="1" dirty="0" smtClean="0">
                <a:solidFill>
                  <a:schemeClr val="tx1"/>
                </a:solidFill>
              </a:rPr>
              <a:t>Input here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are you testing: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Results: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1410" y="1516311"/>
            <a:ext cx="3144484" cy="298990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87841" y="1926460"/>
            <a:ext cx="2066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[Photos]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35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4294967295"/>
          </p:nvPr>
        </p:nvSpPr>
        <p:spPr>
          <a:xfrm>
            <a:off x="480224" y="1401203"/>
            <a:ext cx="8223021" cy="688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your </a:t>
            </a:r>
            <a:r>
              <a:rPr lang="en-US" sz="1800" b="1" dirty="0">
                <a:solidFill>
                  <a:schemeClr val="dk1"/>
                </a:solidFill>
              </a:rPr>
              <a:t>car and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modifications</a:t>
            </a:r>
            <a:r>
              <a:rPr lang="en-US" sz="1800" b="1" dirty="0">
                <a:solidFill>
                  <a:schemeClr val="dk1"/>
                </a:solidFill>
              </a:rPr>
              <a:t> based on your results. </a:t>
            </a:r>
            <a:endParaRPr lang="en-US" sz="1800" b="1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ch</a:t>
            </a:r>
            <a:r>
              <a:rPr lang="en-US" sz="1800" b="1" dirty="0">
                <a:solidFill>
                  <a:srgbClr val="FF0000"/>
                </a:solidFill>
              </a:rPr>
              <a:t>art below to help record your data and draw conclusions from each trial.</a:t>
            </a:r>
          </a:p>
        </p:txBody>
      </p:sp>
      <p:graphicFrame>
        <p:nvGraphicFramePr>
          <p:cNvPr id="230" name="Shape 230"/>
          <p:cNvGraphicFramePr/>
          <p:nvPr>
            <p:extLst>
              <p:ext uri="{D42A27DB-BD31-4B8C-83A1-F6EECF244321}">
                <p14:modId xmlns:p14="http://schemas.microsoft.com/office/powerpoint/2010/main" val="83006734"/>
              </p:ext>
            </p:extLst>
          </p:nvPr>
        </p:nvGraphicFramePr>
        <p:xfrm>
          <a:off x="972234" y="2628428"/>
          <a:ext cx="7239000" cy="1711805"/>
        </p:xfrm>
        <a:graphic>
          <a:graphicData uri="http://schemas.openxmlformats.org/drawingml/2006/table">
            <a:tbl>
              <a:tblPr>
                <a:noFill/>
                <a:tableStyleId>{02904514-1D48-4E19-8C9E-5DAE5D610577}</a:tableStyleId>
              </a:tblPr>
              <a:tblGrid>
                <a:gridCol w="1669200"/>
                <a:gridCol w="1950300"/>
                <a:gridCol w="1809750"/>
                <a:gridCol w="1809750"/>
              </a:tblGrid>
              <a:tr h="52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</a:rPr>
                        <a:t>Trial #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Distance (</a:t>
                      </a:r>
                      <a:r>
                        <a:rPr lang="en-US" sz="1400" i="1" u="none" strike="noStrike" cap="none">
                          <a:solidFill>
                            <a:schemeClr val="dk1"/>
                          </a:solidFill>
                        </a:rPr>
                        <a:t>cm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</a:rPr>
                        <a:t>Time (</a:t>
                      </a:r>
                      <a:r>
                        <a:rPr lang="en-US" sz="1400" i="1" u="none" strike="noStrike" cap="none" dirty="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Speed (</a:t>
                      </a:r>
                      <a:r>
                        <a:rPr lang="en-US" sz="1400" i="1" u="none" strike="noStrike" cap="none">
                          <a:solidFill>
                            <a:schemeClr val="dk1"/>
                          </a:solidFill>
                        </a:rPr>
                        <a:t>cm/s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375" marB="9137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0223" y="553967"/>
            <a:ext cx="6391233" cy="1014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Trials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436" y="2110085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Finished!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793" y="3098435"/>
            <a:ext cx="797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*Remember you can change anything you want about this document, style, fonts, colors, backgrounds, etc., just ensure all the </a:t>
            </a:r>
            <a:r>
              <a:rPr lang="en-US" dirty="0" smtClean="0">
                <a:solidFill>
                  <a:srgbClr val="FF0000"/>
                </a:solidFill>
              </a:rPr>
              <a:t>required material (scored material) </a:t>
            </a:r>
            <a:r>
              <a:rPr lang="en-US" dirty="0" smtClean="0"/>
              <a:t>is included.</a:t>
            </a:r>
            <a:endParaRPr lang="en-US" dirty="0"/>
          </a:p>
        </p:txBody>
      </p:sp>
      <p:pic>
        <p:nvPicPr>
          <p:cNvPr id="5122" name="Picture 2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4" y="644684"/>
            <a:ext cx="2041473" cy="15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Shape 116"/>
          <p:cNvGraphicFramePr/>
          <p:nvPr/>
        </p:nvGraphicFramePr>
        <p:xfrm>
          <a:off x="-3112" y="3475"/>
          <a:ext cx="9150200" cy="5191760"/>
        </p:xfrm>
        <a:graphic>
          <a:graphicData uri="http://schemas.openxmlformats.org/drawingml/2006/table">
            <a:tbl>
              <a:tblPr>
                <a:noFill/>
                <a:tableStyleId>{5EF15CD4-CE10-455F-87B8-BEB46BB869E3}</a:tableStyleId>
              </a:tblPr>
              <a:tblGrid>
                <a:gridCol w="1888000"/>
                <a:gridCol w="1815550"/>
                <a:gridCol w="1815550"/>
                <a:gridCol w="1815550"/>
                <a:gridCol w="1815550"/>
              </a:tblGrid>
              <a:tr h="248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highlight>
                            <a:srgbClr val="8EA88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 Journal Scoring Rubric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88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highlight>
                            <a:srgbClr val="8EA88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(0 -1)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88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highlight>
                            <a:srgbClr val="8EA88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Satisfactory 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(2-3)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88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highlight>
                            <a:srgbClr val="8EA88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(3-4)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88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highlight>
                            <a:srgbClr val="8EA88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Excellent </a:t>
                      </a: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(4-5)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88C"/>
                    </a:solidFill>
                  </a:tcPr>
                </a:tc>
              </a:tr>
              <a:tr h="10214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interesting, original, striking and substantial.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changes made to the template provided, blank slides, content missing.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completed provided slides.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changed template entirely (or almost)  to reflect a theme or personality while retaining legibility and coherence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changed template entirely. They utilized an innovative approach to displaying their information and maintained concepts from the original template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214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well structured and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exhibits chronological order, spatial order, comparison/contrast, etc..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apparent organization.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followed provided organization in template and presented their information coherently.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changed some of the provided organizational structure to fit their theme/personality and presented their information coherently.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changed the provided organizational structure entirely. Their unique organization resulted in information presented clearly and interestingly.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62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EXPERIMENTS, TESTING, CHANGES TO DESIGN, SCHEMATIC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organized, reasonable and coherent.  Each supporting paragraph/description has a controlling idea, that is explored and results that are explained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experiments were explored. No results were shown. No testing was explored. No design changes explored or explained.  No schematic, drawing or image was presented.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completed at least 1 experiment from each Investigation category (Solar Power &amp; Gears). Team provided at least 1 result for each experiment performed. Team completed some of the Materials chart. Team provided at least 1 design change.  Team provided at least one schematic, drawing or image.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completed 2-3 experiments per Investigation category (Solar Power &amp; Gears). Team provided results for each experiment listed. Team completed all of the Materials chart. Team provided at least 1 design change with explanation.  Team provided multiple schematics, drawings or images.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completed 2-3 experiments per Investigation category (Solar Power &amp; Gears) as well as additional experiments in categories not provided in template (Ex: Aerodynamics). Team completed all of the Materials chart. Team presented several design changes with explanations and provided multiple schematics, drawings or images.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225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GRAMMAR, SPELLING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grammar, spelling, and mechanics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Contained mostly errors. No attempt at editing work made.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Contained some spelling, grammar or mechanics errors on no more than 50% of the total submitted work.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Contained few spelling, grammar or mechanics errors across total submitted work.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Contained no, or very minor spelling, grammar or mechanics errors across total submitted work.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Investigation: Solar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Power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069375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dirty="0">
                <a:solidFill>
                  <a:schemeClr val="dk1"/>
                </a:solidFill>
              </a:rPr>
              <a:t>Solar power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is light and heat radiation from the sun converted into electrical power.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0" y="1756713"/>
            <a:ext cx="4149775" cy="262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Free vector graphic: Sun, Summer, Heat, Light, Hot - Free Image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811" y="1379838"/>
            <a:ext cx="1133999" cy="1095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 flipH="1">
            <a:off x="3923861" y="2383687"/>
            <a:ext cx="473100" cy="1440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 flipH="1">
            <a:off x="4076261" y="2536087"/>
            <a:ext cx="473100" cy="1440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3178811" y="1825312"/>
            <a:ext cx="1134000" cy="33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/>
              <a:t>Light and heat from sun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462901" y="1483258"/>
            <a:ext cx="2962500" cy="303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Sunlight contains tiny particles of energy called protons.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When sun rays hit the solar panel, the panel absorbs light and heat from the sun, forming an electrical current</a:t>
            </a:r>
            <a:r>
              <a:rPr lang="en-US" sz="1200" dirty="0" smtClean="0"/>
              <a:t>.</a:t>
            </a:r>
          </a:p>
          <a:p>
            <a:pPr marL="152400" lvl="0" rtl="0">
              <a:spcBef>
                <a:spcPts val="0"/>
              </a:spcBef>
              <a:buSzPct val="100000"/>
            </a:pPr>
            <a:endParaRPr lang="en-US"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Electrical current is transferred by leads to power the motor.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Motor powers the driving gear.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While gears rotate they cause the axle and car’s wheels to spin, ultimately moving the car forward. 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415374" y="2671250"/>
            <a:ext cx="977400" cy="181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" name="Shape 130"/>
          <p:cNvSpPr txBox="1"/>
          <p:nvPr/>
        </p:nvSpPr>
        <p:spPr>
          <a:xfrm>
            <a:off x="819252" y="1813496"/>
            <a:ext cx="905400" cy="18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Leads connect electrical current to motor</a:t>
            </a:r>
          </a:p>
        </p:txBody>
      </p:sp>
      <p:cxnSp>
        <p:nvCxnSpPr>
          <p:cNvPr id="131" name="Shape 131"/>
          <p:cNvCxnSpPr/>
          <p:nvPr/>
        </p:nvCxnSpPr>
        <p:spPr>
          <a:xfrm rot="10800000" flipH="1">
            <a:off x="979602" y="3541579"/>
            <a:ext cx="584700" cy="57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" name="Shape 132"/>
          <p:cNvSpPr txBox="1"/>
          <p:nvPr/>
        </p:nvSpPr>
        <p:spPr>
          <a:xfrm>
            <a:off x="682700" y="4052442"/>
            <a:ext cx="2222100" cy="14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Gears, rear wheels and axle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571"/>
            <a:ext cx="7315500" cy="1014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Solar Angle Matters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96" y="1143388"/>
            <a:ext cx="1612008" cy="3597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86995"/>
              </p:ext>
            </p:extLst>
          </p:nvPr>
        </p:nvGraphicFramePr>
        <p:xfrm>
          <a:off x="1345587" y="1553435"/>
          <a:ext cx="6427113" cy="3097415"/>
        </p:xfrm>
        <a:graphic>
          <a:graphicData uri="http://schemas.openxmlformats.org/drawingml/2006/table">
            <a:tbl>
              <a:tblPr firstRow="1" firstCol="1" bandRow="1">
                <a:tableStyleId>{5EF15CD4-CE10-455F-87B8-BEB46BB869E3}</a:tableStyleId>
              </a:tblPr>
              <a:tblGrid>
                <a:gridCol w="3749697"/>
                <a:gridCol w="2677416"/>
              </a:tblGrid>
              <a:tr h="8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2000" dirty="0">
                          <a:effectLst/>
                        </a:rPr>
                        <a:t>Solar Panel Tilt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2000" dirty="0">
                          <a:effectLst/>
                        </a:rPr>
                        <a:t>Multi-meter Reading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832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Facing the Sun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>
                          <a:effectLst/>
                        </a:rPr>
                        <a:t>Lying flat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>
                          <a:effectLst/>
                        </a:rPr>
                        <a:t>10⁰ (Small tilt)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>
                          <a:effectLst/>
                        </a:rPr>
                        <a:t>45⁰ (Medium Tilt)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 dirty="0">
                          <a:effectLst/>
                        </a:rPr>
                        <a:t>Directly Facing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832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000" b="1" dirty="0" smtClean="0">
                          <a:effectLst/>
                        </a:rPr>
                        <a:t>Away from the Sun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>
                          <a:effectLst/>
                        </a:rPr>
                        <a:t>10⁰ (Small tilt)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>
                          <a:effectLst/>
                        </a:rPr>
                        <a:t>45⁰ (medium tilt)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18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200">
                          <a:effectLst/>
                        </a:rPr>
                        <a:t>Directly Away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16645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Student Choice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(Remember to write down the direction and the tilt you are taking a measurement for)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249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  <a:tr h="249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2075" algn="l"/>
                        </a:tabLs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18" marR="318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37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12933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Investigation: Solar </a:t>
            </a:r>
            <a:r>
              <a:rPr lang="en-US" sz="4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Hypothesize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how your solar panel may work or not work.</a:t>
            </a:r>
            <a:endParaRPr lang="en-US"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1" dirty="0"/>
              <a:t>Use the formula “if____________, </a:t>
            </a:r>
            <a:r>
              <a:rPr lang="en-US" sz="1200" b="1" i="1" dirty="0" err="1"/>
              <a:t>then</a:t>
            </a:r>
            <a:r>
              <a:rPr lang="en-US" sz="1200" b="1" i="1" dirty="0" err="1" smtClean="0"/>
              <a:t>____________because</a:t>
            </a:r>
            <a:r>
              <a:rPr lang="en-US" sz="1200" b="1" i="1" dirty="0" smtClean="0"/>
              <a:t>________________.”</a:t>
            </a:r>
            <a:endParaRPr lang="en-US" sz="1200" b="1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dirty="0">
                <a:solidFill>
                  <a:schemeClr val="dk1"/>
                </a:solidFill>
              </a:rPr>
              <a:t>Example: </a:t>
            </a:r>
          </a:p>
        </p:txBody>
      </p:sp>
      <p:graphicFrame>
        <p:nvGraphicFramePr>
          <p:cNvPr id="139" name="Shape 139"/>
          <p:cNvGraphicFramePr/>
          <p:nvPr>
            <p:extLst>
              <p:ext uri="{D42A27DB-BD31-4B8C-83A1-F6EECF244321}">
                <p14:modId xmlns:p14="http://schemas.microsoft.com/office/powerpoint/2010/main" val="1968333625"/>
              </p:ext>
            </p:extLst>
          </p:nvPr>
        </p:nvGraphicFramePr>
        <p:xfrm>
          <a:off x="858062" y="2553889"/>
          <a:ext cx="7239000" cy="505076"/>
        </p:xfrm>
        <a:graphic>
          <a:graphicData uri="http://schemas.openxmlformats.org/drawingml/2006/table">
            <a:tbl>
              <a:tblPr>
                <a:noFill/>
                <a:tableStyleId>{02904514-1D48-4E19-8C9E-5DAE5D610577}</a:tableStyleId>
              </a:tblPr>
              <a:tblGrid>
                <a:gridCol w="531725"/>
                <a:gridCol w="6707275"/>
              </a:tblGrid>
              <a:tr h="5050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smtClean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i="1" u="none" strike="noStrike" cap="none" dirty="0"/>
                        <a:t>If my solar panel is inside it</a:t>
                      </a:r>
                      <a:r>
                        <a:rPr lang="en-US" i="1" dirty="0"/>
                        <a:t> </a:t>
                      </a:r>
                      <a:r>
                        <a:rPr lang="en-US" sz="1400" i="1" u="none" strike="noStrike" cap="none" dirty="0"/>
                        <a:t>will not generate electricity bec</a:t>
                      </a:r>
                      <a:r>
                        <a:rPr lang="en-US" i="1" dirty="0"/>
                        <a:t>ause solar cells do not respond to </a:t>
                      </a:r>
                      <a:r>
                        <a:rPr lang="en-US" i="1" u="sng" dirty="0">
                          <a:solidFill>
                            <a:srgbClr val="0000FF"/>
                          </a:solidFill>
                          <a:hlinkClick r:id="rId4"/>
                        </a:rPr>
                        <a:t>incandescent </a:t>
                      </a:r>
                      <a:r>
                        <a:rPr lang="en-US" i="1" dirty="0"/>
                        <a:t>lighting.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8062" y="3289209"/>
            <a:ext cx="735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</a:t>
            </a:r>
            <a:r>
              <a:rPr lang="en-US" u="sng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rgbClr val="FF0000"/>
                </a:solidFill>
              </a:rPr>
              <a:t> other hypotheses you could make about how your solar panel works?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96671" y="258982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Investigation: Solar Panels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96671" y="1085438"/>
            <a:ext cx="8042115" cy="34218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r>
              <a:rPr lang="en-US" sz="1800" dirty="0">
                <a:solidFill>
                  <a:srgbClr val="FF0000"/>
                </a:solidFill>
              </a:rPr>
              <a:t>one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your hypotheses </a:t>
            </a:r>
            <a:r>
              <a:rPr lang="en-US" sz="1800" dirty="0">
                <a:solidFill>
                  <a:srgbClr val="FF0000"/>
                </a:solidFill>
              </a:rPr>
              <a:t>and d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esign an experiment that will </a:t>
            </a:r>
            <a:r>
              <a:rPr lang="en-US" sz="1800" dirty="0">
                <a:solidFill>
                  <a:srgbClr val="FF0000"/>
                </a:solidFill>
              </a:rPr>
              <a:t>determine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if your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hypothesis</a:t>
            </a:r>
            <a:r>
              <a:rPr lang="en-US" sz="1800" b="0" i="0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800" dirty="0">
                <a:solidFill>
                  <a:srgbClr val="FF0000"/>
                </a:solidFill>
              </a:rPr>
              <a:t>correct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b="0" i="0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 smtClean="0"/>
              <a:t>Example </a:t>
            </a:r>
            <a:r>
              <a:rPr lang="en-US" dirty="0" smtClean="0"/>
              <a:t>[from previous slide]</a:t>
            </a:r>
            <a:r>
              <a:rPr lang="en-US" b="1" dirty="0" smtClean="0"/>
              <a:t>:</a:t>
            </a:r>
            <a:r>
              <a:rPr lang="en-US" b="1" i="1" dirty="0" smtClean="0"/>
              <a:t> </a:t>
            </a:r>
            <a:endParaRPr lang="en-US" b="1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1" u="sng" strike="noStrike" cap="none" dirty="0">
                <a:latin typeface="Arial"/>
                <a:ea typeface="Arial"/>
                <a:cs typeface="Arial"/>
                <a:sym typeface="Arial"/>
              </a:rPr>
              <a:t>What we are testing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: If electricity is generated by </a:t>
            </a:r>
            <a:r>
              <a:rPr lang="en-US" i="1" dirty="0"/>
              <a:t>a 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solar panel </a:t>
            </a:r>
            <a:r>
              <a:rPr lang="en-US" i="1" dirty="0"/>
              <a:t>when 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it’s under </a:t>
            </a:r>
            <a:r>
              <a:rPr lang="en-US" i="1" dirty="0"/>
              <a:t>incandescent light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1" u="sng" strike="noStrike" cap="none" dirty="0">
                <a:latin typeface="Arial"/>
                <a:ea typeface="Arial"/>
                <a:cs typeface="Arial"/>
                <a:sym typeface="Arial"/>
              </a:rPr>
              <a:t>How we are testing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: Hook the solar panel up to a small motor with a wheel attached. While </a:t>
            </a:r>
            <a:r>
              <a:rPr lang="en-US" i="1" dirty="0"/>
              <a:t>under </a:t>
            </a:r>
            <a:r>
              <a:rPr lang="en-US" i="1" u="sng" dirty="0">
                <a:solidFill>
                  <a:srgbClr val="0000FF"/>
                </a:solidFill>
                <a:hlinkClick r:id="rId4"/>
              </a:rPr>
              <a:t>incandescent </a:t>
            </a:r>
            <a:r>
              <a:rPr lang="en-US" i="1" dirty="0"/>
              <a:t>light</a:t>
            </a:r>
            <a:r>
              <a:rPr lang="en-US" sz="1400" b="0" i="1" u="none" strike="noStrike" cap="none" dirty="0">
                <a:latin typeface="Arial"/>
                <a:ea typeface="Arial"/>
                <a:cs typeface="Arial"/>
                <a:sym typeface="Arial"/>
              </a:rPr>
              <a:t>, see if the solar panel will generate electricity to cause the wheel that is attached to the motor to spin. </a:t>
            </a:r>
            <a:endParaRPr lang="en-US" sz="1400" b="0" i="1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*This slide can be deleted once you create your own!*</a:t>
            </a:r>
            <a:endParaRPr lang="en-US" sz="1400" b="1" i="1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6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6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52403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Investigation: Solar Panels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059" y="1266403"/>
            <a:ext cx="51443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Hypothesis: </a:t>
            </a:r>
            <a:r>
              <a:rPr lang="en-US" i="1" dirty="0" smtClean="0">
                <a:solidFill>
                  <a:schemeClr val="tx1"/>
                </a:solidFill>
              </a:rPr>
              <a:t>Input here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are you testing: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Results: </a:t>
            </a:r>
            <a:r>
              <a:rPr lang="en-US" i="1" dirty="0" smtClean="0">
                <a:solidFill>
                  <a:schemeClr val="tx1"/>
                </a:solidFill>
              </a:rPr>
              <a:t>Input here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1410" y="1266403"/>
            <a:ext cx="3144484" cy="323981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7841" y="1926460"/>
            <a:ext cx="2066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[Photos]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64516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Investigation: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Gear Ratio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dirty="0">
                <a:solidFill>
                  <a:schemeClr val="dk1"/>
                </a:solidFill>
              </a:rPr>
              <a:t>Gear Ratio</a:t>
            </a:r>
            <a:r>
              <a:rPr lang="en-US" sz="1800" i="1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explains the rate at which two meshing gears spin. Gear ratio can be used to calculate the speed of two meshed gears. It is expressed in a fraction or ratio format </a:t>
            </a:r>
            <a:r>
              <a:rPr lang="en-US" i="1" dirty="0">
                <a:solidFill>
                  <a:schemeClr val="dk1"/>
                </a:solidFill>
              </a:rPr>
              <a:t>(ex: ½ or 1:2)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</p:txBody>
      </p:sp>
      <p:sp>
        <p:nvSpPr>
          <p:cNvPr id="160" name="Shape 160"/>
          <p:cNvSpPr txBox="1"/>
          <p:nvPr/>
        </p:nvSpPr>
        <p:spPr>
          <a:xfrm>
            <a:off x="5520460" y="1911021"/>
            <a:ext cx="2962500" cy="27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Electric energy produced by the solar panel causes your car’s motor to spin. 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Motor powers the </a:t>
            </a:r>
            <a:r>
              <a:rPr lang="en-US" sz="1200" i="1" dirty="0"/>
              <a:t>driving </a:t>
            </a:r>
            <a:r>
              <a:rPr lang="en-US" sz="1200" dirty="0"/>
              <a:t>gear. 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Driver gear meshes with the </a:t>
            </a:r>
            <a:r>
              <a:rPr lang="en-US" sz="1200" i="1" dirty="0"/>
              <a:t>follower </a:t>
            </a:r>
            <a:r>
              <a:rPr lang="en-US" sz="1200" dirty="0"/>
              <a:t>gear</a:t>
            </a:r>
            <a:r>
              <a:rPr lang="en-US" sz="1200" i="1" dirty="0"/>
              <a:t>. </a:t>
            </a:r>
            <a:r>
              <a:rPr lang="en-US" sz="1200" dirty="0"/>
              <a:t>The </a:t>
            </a:r>
            <a:r>
              <a:rPr lang="en-US" sz="1200" i="1" dirty="0"/>
              <a:t>follower </a:t>
            </a:r>
            <a:r>
              <a:rPr lang="en-US" sz="1200" dirty="0"/>
              <a:t>is the gear placed on your axle. 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/>
          </a:p>
          <a:p>
            <a:pPr marL="457200" lvl="0" indent="-3048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While gears rotate they cause the axle and car’s wheels to spin, ultimately moving the car forward.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61" name="Shape 161" title="Simple gears 1:2">
            <a:hlinkClick r:id="rId3"/>
          </p:cNvPr>
          <p:cNvSpPr/>
          <p:nvPr/>
        </p:nvSpPr>
        <p:spPr>
          <a:xfrm>
            <a:off x="2399043" y="2292516"/>
            <a:ext cx="3121417" cy="208786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1982</Words>
  <Application>Microsoft Office PowerPoint</Application>
  <PresentationFormat>On-screen Show (16:9)</PresentationFormat>
  <Paragraphs>385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Organic</vt:lpstr>
      <vt:lpstr>Junior Solar Sprints 2019</vt:lpstr>
      <vt:lpstr>How to Use This Journal</vt:lpstr>
      <vt:lpstr>PowerPoint Presentation</vt:lpstr>
      <vt:lpstr>Investigation: Solar Power</vt:lpstr>
      <vt:lpstr>Solar Angle Matters Workshop</vt:lpstr>
      <vt:lpstr>Investigation: Solar Power</vt:lpstr>
      <vt:lpstr>Investigation: Solar Panels</vt:lpstr>
      <vt:lpstr>Investigation: Solar Panels</vt:lpstr>
      <vt:lpstr>Investigation: Gear Ratio</vt:lpstr>
      <vt:lpstr>Investigation: Gear Ratio</vt:lpstr>
      <vt:lpstr>Gear Ratios 101 Workshop</vt:lpstr>
      <vt:lpstr>PowerPoint Presentation</vt:lpstr>
      <vt:lpstr>Investigation: Gear Ratio</vt:lpstr>
      <vt:lpstr>Investigation: Gear Ratio</vt:lpstr>
      <vt:lpstr>Investigation: Gear Ratio</vt:lpstr>
      <vt:lpstr>Investigation: Gear Ratio</vt:lpstr>
      <vt:lpstr>Investigation: Materials</vt:lpstr>
      <vt:lpstr>PowerPoint Presentation</vt:lpstr>
      <vt:lpstr>Design Schematic </vt:lpstr>
      <vt:lpstr>Aerodynamics Workshop</vt:lpstr>
      <vt:lpstr>Prototypes and Testing</vt:lpstr>
      <vt:lpstr>Prototypes and Testing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Solar Sprints 2019</dc:title>
  <dc:creator>nathan</dc:creator>
  <cp:lastModifiedBy>nathan</cp:lastModifiedBy>
  <cp:revision>12</cp:revision>
  <dcterms:modified xsi:type="dcterms:W3CDTF">2018-09-14T15:18:48Z</dcterms:modified>
</cp:coreProperties>
</file>