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92" r:id="rId2"/>
  </p:sldMasterIdLst>
  <p:notesMasterIdLst>
    <p:notesMasterId r:id="rId27"/>
  </p:notesMasterIdLst>
  <p:sldIdLst>
    <p:sldId id="256" r:id="rId3"/>
    <p:sldId id="257" r:id="rId4"/>
    <p:sldId id="258" r:id="rId5"/>
    <p:sldId id="278" r:id="rId6"/>
    <p:sldId id="259" r:id="rId7"/>
    <p:sldId id="260" r:id="rId8"/>
    <p:sldId id="264" r:id="rId9"/>
    <p:sldId id="269" r:id="rId10"/>
    <p:sldId id="261" r:id="rId11"/>
    <p:sldId id="262" r:id="rId12"/>
    <p:sldId id="263" r:id="rId13"/>
    <p:sldId id="270" r:id="rId14"/>
    <p:sldId id="266" r:id="rId15"/>
    <p:sldId id="267" r:id="rId16"/>
    <p:sldId id="271" r:id="rId17"/>
    <p:sldId id="275" r:id="rId18"/>
    <p:sldId id="281" r:id="rId19"/>
    <p:sldId id="274" r:id="rId20"/>
    <p:sldId id="276" r:id="rId21"/>
    <p:sldId id="280" r:id="rId22"/>
    <p:sldId id="273" r:id="rId23"/>
    <p:sldId id="277" r:id="rId24"/>
    <p:sldId id="268"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628403-F1B9-49AB-BB79-A2CDDED4571E}" type="datetimeFigureOut">
              <a:rPr lang="en-US" smtClean="0"/>
              <a:t>2/25/2020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8742F-999C-44A3-897B-5D015C29C821}" type="slidenum">
              <a:rPr lang="en-US" smtClean="0"/>
              <a:t>‹#›</a:t>
            </a:fld>
            <a:endParaRPr lang="en-US"/>
          </a:p>
        </p:txBody>
      </p:sp>
    </p:spTree>
    <p:extLst>
      <p:ext uri="{BB962C8B-B14F-4D97-AF65-F5344CB8AC3E}">
        <p14:creationId xmlns:p14="http://schemas.microsoft.com/office/powerpoint/2010/main" val="1254731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EECA4D-C82C-4B27-BA17-A9053C6E7BC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94822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CC69F57-8466-4AFB-87B8-D2F7E3487F14}" type="datetimeFigureOut">
              <a:rPr lang="en-US" smtClean="0">
                <a:solidFill>
                  <a:prstClr val="black"/>
                </a:solidFill>
              </a:rPr>
              <a:pPr/>
              <a:t>2/25/2020</a:t>
            </a:fld>
            <a:endParaRPr lang="en-US">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F7AEA927-AF01-4B73-A286-282A168F48DA}"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0044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C69F57-8466-4AFB-87B8-D2F7E3487F14}" type="datetimeFigureOut">
              <a:rPr lang="en-US" smtClean="0">
                <a:solidFill>
                  <a:prstClr val="black"/>
                </a:solidFill>
              </a:rPr>
              <a:pPr/>
              <a:t>2/25/2020</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F7AEA927-AF01-4B73-A286-282A168F48D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21864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C69F57-8466-4AFB-87B8-D2F7E3487F14}" type="datetimeFigureOut">
              <a:rPr lang="en-US" smtClean="0">
                <a:solidFill>
                  <a:prstClr val="black"/>
                </a:solidFill>
              </a:rPr>
              <a:pPr/>
              <a:t>2/25/2020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7AEA927-AF01-4B73-A286-282A168F48DA}"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6787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C69F57-8466-4AFB-87B8-D2F7E3487F14}" type="datetimeFigureOut">
              <a:rPr lang="en-US" smtClean="0">
                <a:solidFill>
                  <a:prstClr val="black"/>
                </a:solidFill>
              </a:rPr>
              <a:pPr/>
              <a:t>2/25/2020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7AEA927-AF01-4B73-A286-282A168F48DA}" type="slidenum">
              <a:rPr lang="en-US" smtClean="0">
                <a:solidFill>
                  <a:prstClr val="black"/>
                </a:solidFill>
              </a:rPr>
              <a:pPr/>
              <a:t>‹#›</a:t>
            </a:fld>
            <a:endParaRPr lang="en-US">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8970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C69F57-8466-4AFB-87B8-D2F7E3487F14}" type="datetimeFigureOut">
              <a:rPr lang="en-US" smtClean="0">
                <a:solidFill>
                  <a:prstClr val="black"/>
                </a:solidFill>
              </a:rPr>
              <a:pPr/>
              <a:t>2/25/2020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7AEA927-AF01-4B73-A286-282A168F48D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32808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C69F57-8466-4AFB-87B8-D2F7E3487F14}" type="datetimeFigureOut">
              <a:rPr lang="en-US" smtClean="0">
                <a:solidFill>
                  <a:prstClr val="black"/>
                </a:solidFill>
              </a:rPr>
              <a:pPr/>
              <a:t>2/25/2020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7AEA927-AF01-4B73-A286-282A168F48DA}" type="slidenum">
              <a:rPr lang="en-US" smtClean="0">
                <a:solidFill>
                  <a:prstClr val="black"/>
                </a:solidFill>
              </a:rPr>
              <a:pPr/>
              <a:t>‹#›</a:t>
            </a:fld>
            <a:endParaRPr lang="en-US">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5253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C69F57-8466-4AFB-87B8-D2F7E3487F14}" type="datetimeFigureOut">
              <a:rPr lang="en-US" smtClean="0">
                <a:solidFill>
                  <a:prstClr val="black"/>
                </a:solidFill>
              </a:rPr>
              <a:pPr/>
              <a:t>2/25/2020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7AEA927-AF01-4B73-A286-282A168F48DA}"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8354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C69F57-8466-4AFB-87B8-D2F7E3487F14}" type="datetimeFigureOut">
              <a:rPr lang="en-US" smtClean="0">
                <a:solidFill>
                  <a:prstClr val="black"/>
                </a:solidFill>
              </a:rPr>
              <a:pPr/>
              <a:t>2/25/2020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7AEA927-AF01-4B73-A286-282A168F48DA}"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2157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C69F57-8466-4AFB-87B8-D2F7E3487F14}" type="datetimeFigureOut">
              <a:rPr lang="en-US" smtClean="0">
                <a:solidFill>
                  <a:prstClr val="black"/>
                </a:solidFill>
              </a:rPr>
              <a:pPr/>
              <a:t>2/25/2020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7AEA927-AF01-4B73-A286-282A168F48DA}"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708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9DBA29-5E3F-4279-9319-4DDEC0AFED5C}"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7BDD1-C3FC-4DBD-A846-52FFC805D014}" type="slidenum">
              <a:rPr lang="en-US" smtClean="0"/>
              <a:t>‹#›</a:t>
            </a:fld>
            <a:endParaRPr lang="en-US"/>
          </a:p>
        </p:txBody>
      </p:sp>
    </p:spTree>
    <p:extLst>
      <p:ext uri="{BB962C8B-B14F-4D97-AF65-F5344CB8AC3E}">
        <p14:creationId xmlns:p14="http://schemas.microsoft.com/office/powerpoint/2010/main" val="840301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9DBA29-5E3F-4279-9319-4DDEC0AFED5C}"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7BDD1-C3FC-4DBD-A846-52FFC805D014}" type="slidenum">
              <a:rPr lang="en-US" smtClean="0"/>
              <a:t>‹#›</a:t>
            </a:fld>
            <a:endParaRPr lang="en-US"/>
          </a:p>
        </p:txBody>
      </p:sp>
    </p:spTree>
    <p:extLst>
      <p:ext uri="{BB962C8B-B14F-4D97-AF65-F5344CB8AC3E}">
        <p14:creationId xmlns:p14="http://schemas.microsoft.com/office/powerpoint/2010/main" val="151815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C69F57-8466-4AFB-87B8-D2F7E3487F14}" type="datetimeFigureOut">
              <a:rPr lang="en-US" smtClean="0">
                <a:solidFill>
                  <a:prstClr val="black"/>
                </a:solidFill>
              </a:rPr>
              <a:pPr/>
              <a:t>2/25/2020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7AEA927-AF01-4B73-A286-282A168F48D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67899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9DBA29-5E3F-4279-9319-4DDEC0AFED5C}"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7BDD1-C3FC-4DBD-A846-52FFC805D014}" type="slidenum">
              <a:rPr lang="en-US" smtClean="0"/>
              <a:t>‹#›</a:t>
            </a:fld>
            <a:endParaRPr lang="en-US"/>
          </a:p>
        </p:txBody>
      </p:sp>
    </p:spTree>
    <p:extLst>
      <p:ext uri="{BB962C8B-B14F-4D97-AF65-F5344CB8AC3E}">
        <p14:creationId xmlns:p14="http://schemas.microsoft.com/office/powerpoint/2010/main" val="3095697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9DBA29-5E3F-4279-9319-4DDEC0AFED5C}"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7BDD1-C3FC-4DBD-A846-52FFC805D014}" type="slidenum">
              <a:rPr lang="en-US" smtClean="0"/>
              <a:t>‹#›</a:t>
            </a:fld>
            <a:endParaRPr lang="en-US"/>
          </a:p>
        </p:txBody>
      </p:sp>
    </p:spTree>
    <p:extLst>
      <p:ext uri="{BB962C8B-B14F-4D97-AF65-F5344CB8AC3E}">
        <p14:creationId xmlns:p14="http://schemas.microsoft.com/office/powerpoint/2010/main" val="1402069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9DBA29-5E3F-4279-9319-4DDEC0AFED5C}" type="datetimeFigureOut">
              <a:rPr lang="en-US" smtClean="0"/>
              <a:t>2/25/2020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7BDD1-C3FC-4DBD-A846-52FFC805D014}" type="slidenum">
              <a:rPr lang="en-US" smtClean="0"/>
              <a:t>‹#›</a:t>
            </a:fld>
            <a:endParaRPr lang="en-US"/>
          </a:p>
        </p:txBody>
      </p:sp>
    </p:spTree>
    <p:extLst>
      <p:ext uri="{BB962C8B-B14F-4D97-AF65-F5344CB8AC3E}">
        <p14:creationId xmlns:p14="http://schemas.microsoft.com/office/powerpoint/2010/main" val="3511524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9DBA29-5E3F-4279-9319-4DDEC0AFED5C}" type="datetimeFigureOut">
              <a:rPr lang="en-US" smtClean="0"/>
              <a:t>2/25/2020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7BDD1-C3FC-4DBD-A846-52FFC805D014}" type="slidenum">
              <a:rPr lang="en-US" smtClean="0"/>
              <a:t>‹#›</a:t>
            </a:fld>
            <a:endParaRPr lang="en-US"/>
          </a:p>
        </p:txBody>
      </p:sp>
    </p:spTree>
    <p:extLst>
      <p:ext uri="{BB962C8B-B14F-4D97-AF65-F5344CB8AC3E}">
        <p14:creationId xmlns:p14="http://schemas.microsoft.com/office/powerpoint/2010/main" val="2823216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9DBA29-5E3F-4279-9319-4DDEC0AFED5C}" type="datetimeFigureOut">
              <a:rPr lang="en-US" smtClean="0"/>
              <a:t>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7BDD1-C3FC-4DBD-A846-52FFC805D014}" type="slidenum">
              <a:rPr lang="en-US" smtClean="0"/>
              <a:t>‹#›</a:t>
            </a:fld>
            <a:endParaRPr lang="en-US"/>
          </a:p>
        </p:txBody>
      </p:sp>
    </p:spTree>
    <p:extLst>
      <p:ext uri="{BB962C8B-B14F-4D97-AF65-F5344CB8AC3E}">
        <p14:creationId xmlns:p14="http://schemas.microsoft.com/office/powerpoint/2010/main" val="3823417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9DBA29-5E3F-4279-9319-4DDEC0AFED5C}"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7BDD1-C3FC-4DBD-A846-52FFC805D014}" type="slidenum">
              <a:rPr lang="en-US" smtClean="0"/>
              <a:t>‹#›</a:t>
            </a:fld>
            <a:endParaRPr lang="en-US"/>
          </a:p>
        </p:txBody>
      </p:sp>
    </p:spTree>
    <p:extLst>
      <p:ext uri="{BB962C8B-B14F-4D97-AF65-F5344CB8AC3E}">
        <p14:creationId xmlns:p14="http://schemas.microsoft.com/office/powerpoint/2010/main" val="3396006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9DBA29-5E3F-4279-9319-4DDEC0AFED5C}"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47BDD1-C3FC-4DBD-A846-52FFC805D014}" type="slidenum">
              <a:rPr lang="en-US" smtClean="0"/>
              <a:t>‹#›</a:t>
            </a:fld>
            <a:endParaRPr lang="en-US"/>
          </a:p>
        </p:txBody>
      </p:sp>
    </p:spTree>
    <p:extLst>
      <p:ext uri="{BB962C8B-B14F-4D97-AF65-F5344CB8AC3E}">
        <p14:creationId xmlns:p14="http://schemas.microsoft.com/office/powerpoint/2010/main" val="298846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9DBA29-5E3F-4279-9319-4DDEC0AFED5C}"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7BDD1-C3FC-4DBD-A846-52FFC805D014}" type="slidenum">
              <a:rPr lang="en-US" smtClean="0"/>
              <a:t>‹#›</a:t>
            </a:fld>
            <a:endParaRPr lang="en-US"/>
          </a:p>
        </p:txBody>
      </p:sp>
    </p:spTree>
    <p:extLst>
      <p:ext uri="{BB962C8B-B14F-4D97-AF65-F5344CB8AC3E}">
        <p14:creationId xmlns:p14="http://schemas.microsoft.com/office/powerpoint/2010/main" val="2163501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9DBA29-5E3F-4279-9319-4DDEC0AFED5C}"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7BDD1-C3FC-4DBD-A846-52FFC805D01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03694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9DBA29-5E3F-4279-9319-4DDEC0AFED5C}"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7BDD1-C3FC-4DBD-A846-52FFC805D014}" type="slidenum">
              <a:rPr lang="en-US" smtClean="0"/>
              <a:t>‹#›</a:t>
            </a:fld>
            <a:endParaRPr lang="en-US"/>
          </a:p>
        </p:txBody>
      </p:sp>
    </p:spTree>
    <p:extLst>
      <p:ext uri="{BB962C8B-B14F-4D97-AF65-F5344CB8AC3E}">
        <p14:creationId xmlns:p14="http://schemas.microsoft.com/office/powerpoint/2010/main" val="26686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C69F57-8466-4AFB-87B8-D2F7E3487F14}" type="datetimeFigureOut">
              <a:rPr lang="en-US" smtClean="0">
                <a:solidFill>
                  <a:prstClr val="black"/>
                </a:solidFill>
              </a:rPr>
              <a:pPr/>
              <a:t>2/25/2020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7AEA927-AF01-4B73-A286-282A168F48DA}"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9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9DBA29-5E3F-4279-9319-4DDEC0AFED5C}"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7BDD1-C3FC-4DBD-A846-52FFC805D01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7252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9DBA29-5E3F-4279-9319-4DDEC0AFED5C}"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7BDD1-C3FC-4DBD-A846-52FFC805D014}" type="slidenum">
              <a:rPr lang="en-US" smtClean="0"/>
              <a:t>‹#›</a:t>
            </a:fld>
            <a:endParaRPr lang="en-US"/>
          </a:p>
        </p:txBody>
      </p:sp>
    </p:spTree>
    <p:extLst>
      <p:ext uri="{BB962C8B-B14F-4D97-AF65-F5344CB8AC3E}">
        <p14:creationId xmlns:p14="http://schemas.microsoft.com/office/powerpoint/2010/main" val="3456352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9DBA29-5E3F-4279-9319-4DDEC0AFED5C}"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7BDD1-C3FC-4DBD-A846-52FFC805D014}" type="slidenum">
              <a:rPr lang="en-US" smtClean="0"/>
              <a:t>‹#›</a:t>
            </a:fld>
            <a:endParaRPr lang="en-US"/>
          </a:p>
        </p:txBody>
      </p:sp>
    </p:spTree>
    <p:extLst>
      <p:ext uri="{BB962C8B-B14F-4D97-AF65-F5344CB8AC3E}">
        <p14:creationId xmlns:p14="http://schemas.microsoft.com/office/powerpoint/2010/main" val="800701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9DBA29-5E3F-4279-9319-4DDEC0AFED5C}"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7BDD1-C3FC-4DBD-A846-52FFC805D014}" type="slidenum">
              <a:rPr lang="en-US" smtClean="0"/>
              <a:t>‹#›</a:t>
            </a:fld>
            <a:endParaRPr lang="en-US"/>
          </a:p>
        </p:txBody>
      </p:sp>
    </p:spTree>
    <p:extLst>
      <p:ext uri="{BB962C8B-B14F-4D97-AF65-F5344CB8AC3E}">
        <p14:creationId xmlns:p14="http://schemas.microsoft.com/office/powerpoint/2010/main" val="57184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C69F57-8466-4AFB-87B8-D2F7E3487F14}" type="datetimeFigureOut">
              <a:rPr lang="en-US" smtClean="0">
                <a:solidFill>
                  <a:prstClr val="black"/>
                </a:solidFill>
              </a:rPr>
              <a:pPr/>
              <a:t>2/25/2020</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F7AEA927-AF01-4B73-A286-282A168F48D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1259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C69F57-8466-4AFB-87B8-D2F7E3487F14}" type="datetimeFigureOut">
              <a:rPr lang="en-US" smtClean="0">
                <a:solidFill>
                  <a:prstClr val="black"/>
                </a:solidFill>
              </a:rPr>
              <a:pPr/>
              <a:t>2/25/2020</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F7AEA927-AF01-4B73-A286-282A168F48DA}"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3020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C69F57-8466-4AFB-87B8-D2F7E3487F14}" type="datetimeFigureOut">
              <a:rPr lang="en-US" smtClean="0">
                <a:solidFill>
                  <a:prstClr val="black"/>
                </a:solidFill>
              </a:rPr>
              <a:pPr/>
              <a:t>2/25/2020</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F7AEA927-AF01-4B73-A286-282A168F48DA}"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3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C69F57-8466-4AFB-87B8-D2F7E3487F14}" type="datetimeFigureOut">
              <a:rPr lang="en-US" smtClean="0">
                <a:solidFill>
                  <a:prstClr val="black"/>
                </a:solidFill>
              </a:rPr>
              <a:pPr/>
              <a:t>2/25/2020</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F7AEA927-AF01-4B73-A286-282A168F48D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784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C69F57-8466-4AFB-87B8-D2F7E3487F14}" type="datetimeFigureOut">
              <a:rPr lang="en-US" smtClean="0">
                <a:solidFill>
                  <a:prstClr val="black"/>
                </a:solidFill>
              </a:rPr>
              <a:pPr/>
              <a:t>2/25/2020</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F7AEA927-AF01-4B73-A286-282A168F48DA}"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8028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C69F57-8466-4AFB-87B8-D2F7E3487F14}" type="datetimeFigureOut">
              <a:rPr lang="en-US" smtClean="0">
                <a:solidFill>
                  <a:prstClr val="black"/>
                </a:solidFill>
              </a:rPr>
              <a:pPr/>
              <a:t>2/25/2020</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F7AEA927-AF01-4B73-A286-282A168F48D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6791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C69F57-8466-4AFB-87B8-D2F7E3487F14}" type="datetimeFigureOut">
              <a:rPr lang="en-US" smtClean="0">
                <a:solidFill>
                  <a:prstClr val="black"/>
                </a:solidFill>
              </a:rPr>
              <a:pPr/>
              <a:t>2/25/2020</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AEA927-AF01-4B73-A286-282A168F48D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0526502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9DBA29-5E3F-4279-9319-4DDEC0AFED5C}" type="datetimeFigureOut">
              <a:rPr lang="en-US" smtClean="0"/>
              <a:t>2/25/2020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E47BDD1-C3FC-4DBD-A846-52FFC805D014}" type="slidenum">
              <a:rPr lang="en-US" smtClean="0"/>
              <a:t>‹#›</a:t>
            </a:fld>
            <a:endParaRPr lang="en-US"/>
          </a:p>
        </p:txBody>
      </p:sp>
    </p:spTree>
    <p:extLst>
      <p:ext uri="{BB962C8B-B14F-4D97-AF65-F5344CB8AC3E}">
        <p14:creationId xmlns:p14="http://schemas.microsoft.com/office/powerpoint/2010/main" val="145211484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hyperlink" Target="mailto:jbettermann@gohunterdon.org" TargetMode="Externa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youtube.com/watch?v=-Um1CuztVmI"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5331" y="1536326"/>
            <a:ext cx="7137004" cy="939795"/>
          </a:xfrm>
        </p:spPr>
        <p:txBody>
          <a:bodyPr/>
          <a:lstStyle/>
          <a:p>
            <a:r>
              <a:rPr lang="en-US" b="1" dirty="0" smtClean="0"/>
              <a:t>Hunterdon County Junior </a:t>
            </a:r>
            <a:r>
              <a:rPr lang="en-US" b="1" dirty="0" smtClean="0"/>
              <a:t>Solar Sprints 2020</a:t>
            </a:r>
            <a:endParaRPr lang="en-US" b="1" dirty="0"/>
          </a:p>
        </p:txBody>
      </p:sp>
      <p:sp>
        <p:nvSpPr>
          <p:cNvPr id="4" name="Rectangle 3"/>
          <p:cNvSpPr/>
          <p:nvPr/>
        </p:nvSpPr>
        <p:spPr>
          <a:xfrm>
            <a:off x="80425" y="2384205"/>
            <a:ext cx="6256421" cy="1299410"/>
          </a:xfrm>
          <a:prstGeom prst="rect">
            <a:avLst/>
          </a:prstGeom>
          <a:solidFill>
            <a:schemeClr val="bg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Progress Journal Template 2020</a:t>
            </a:r>
          </a:p>
          <a:p>
            <a:r>
              <a:rPr lang="en-US" sz="2000" b="1" dirty="0" smtClean="0">
                <a:solidFill>
                  <a:srgbClr val="FF0000"/>
                </a:solidFill>
              </a:rPr>
              <a:t>CAR NAME</a:t>
            </a:r>
          </a:p>
          <a:p>
            <a:r>
              <a:rPr lang="en-US" sz="2000" b="1" dirty="0" smtClean="0">
                <a:solidFill>
                  <a:srgbClr val="FF0000"/>
                </a:solidFill>
              </a:rPr>
              <a:t>SCHOOL NAME</a:t>
            </a:r>
            <a:endParaRPr lang="en-US" sz="2000" b="1" dirty="0">
              <a:solidFill>
                <a:srgbClr val="FF0000"/>
              </a:solidFill>
            </a:endParaRPr>
          </a:p>
        </p:txBody>
      </p:sp>
      <p:sp>
        <p:nvSpPr>
          <p:cNvPr id="5" name="Rectangle 4"/>
          <p:cNvSpPr/>
          <p:nvPr/>
        </p:nvSpPr>
        <p:spPr>
          <a:xfrm>
            <a:off x="6432883" y="2374232"/>
            <a:ext cx="5534527" cy="4267200"/>
          </a:xfrm>
          <a:prstGeom prst="rect">
            <a:avLst/>
          </a:prstGeom>
          <a:solidFill>
            <a:schemeClr val="bg2"/>
          </a:solid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solidFill>
                  <a:srgbClr val="FF0000"/>
                </a:solidFill>
              </a:rPr>
              <a:t>CAR PHOTO</a:t>
            </a:r>
          </a:p>
          <a:p>
            <a:pPr algn="ctr"/>
            <a:r>
              <a:rPr lang="en-US" sz="2400" b="1" dirty="0" smtClean="0">
                <a:solidFill>
                  <a:srgbClr val="FF0000"/>
                </a:solidFill>
              </a:rPr>
              <a:t>[Finished]</a:t>
            </a:r>
            <a:endParaRPr lang="en-US" sz="2400" b="1" dirty="0">
              <a:solidFill>
                <a:srgbClr val="FF0000"/>
              </a:solidFill>
            </a:endParaRPr>
          </a:p>
        </p:txBody>
      </p:sp>
      <p:sp>
        <p:nvSpPr>
          <p:cNvPr id="7" name="TextBox 6"/>
          <p:cNvSpPr txBox="1"/>
          <p:nvPr/>
        </p:nvSpPr>
        <p:spPr>
          <a:xfrm>
            <a:off x="425331" y="4097111"/>
            <a:ext cx="5566611" cy="923330"/>
          </a:xfrm>
          <a:prstGeom prst="rect">
            <a:avLst/>
          </a:prstGeom>
          <a:solidFill>
            <a:schemeClr val="bg2"/>
          </a:solidFill>
          <a:ln w="57150">
            <a:solidFill>
              <a:schemeClr val="tx1"/>
            </a:solidFill>
          </a:ln>
        </p:spPr>
        <p:txBody>
          <a:bodyPr wrap="square" rtlCol="0">
            <a:spAutoFit/>
          </a:bodyPr>
          <a:lstStyle/>
          <a:p>
            <a:r>
              <a:rPr lang="en-US" b="1" dirty="0" smtClean="0"/>
              <a:t>*Adding photos of your group doing work, in each section, on your project can help to better explain what you did and why you did it*</a:t>
            </a:r>
            <a:endParaRPr lang="en-US"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1750" y="263610"/>
            <a:ext cx="1438396" cy="1367975"/>
          </a:xfrm>
          <a:prstGeom prst="rect">
            <a:avLst/>
          </a:prstGeom>
        </p:spPr>
      </p:pic>
    </p:spTree>
    <p:extLst>
      <p:ext uri="{BB962C8B-B14F-4D97-AF65-F5344CB8AC3E}">
        <p14:creationId xmlns:p14="http://schemas.microsoft.com/office/powerpoint/2010/main" val="4067228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40047"/>
            <a:ext cx="12192000" cy="1046440"/>
          </a:xfrm>
          <a:prstGeom prst="rect">
            <a:avLst/>
          </a:prstGeom>
        </p:spPr>
        <p:txBody>
          <a:bodyPr wrap="square">
            <a:spAutoFit/>
          </a:bodyPr>
          <a:lstStyle/>
          <a:p>
            <a:pPr algn="ctr"/>
            <a:r>
              <a:rPr lang="en-US" sz="4800" b="1" dirty="0" smtClean="0"/>
              <a:t>Investigation: Gear Ratio</a:t>
            </a:r>
            <a:endParaRPr lang="en-US" sz="4800" b="1" i="1" dirty="0"/>
          </a:p>
          <a:p>
            <a:pPr algn="ctr"/>
            <a:r>
              <a:rPr lang="en-US" sz="1400" b="1" i="1" dirty="0" smtClean="0"/>
              <a:t>[This slide is for some background on the topic. Feel free to delete it once you are finished reviewing the information.]</a:t>
            </a:r>
            <a:endParaRPr lang="en-US" sz="1400" b="1" dirty="0" smtClean="0"/>
          </a:p>
        </p:txBody>
      </p:sp>
      <p:sp>
        <p:nvSpPr>
          <p:cNvPr id="4" name="Shape 166"/>
          <p:cNvSpPr txBox="1">
            <a:spLocks/>
          </p:cNvSpPr>
          <p:nvPr/>
        </p:nvSpPr>
        <p:spPr>
          <a:xfrm>
            <a:off x="305722" y="1707678"/>
            <a:ext cx="11213431" cy="3743100"/>
          </a:xfrm>
          <a:prstGeom prst="rect">
            <a:avLst/>
          </a:prstGeom>
          <a:noFill/>
          <a:ln>
            <a:noFill/>
          </a:ln>
        </p:spPr>
        <p:txBody>
          <a:bodyPr vert="horz" wrap="square" lIns="91425" tIns="91425" rIns="91425" bIns="91425" rtlCol="0" anchor="t" anchorCtr="0">
            <a:noAutofit/>
          </a:bodyPr>
          <a:lstStyle>
            <a:lvl1pPr marL="0" marR="0" lvl="0" indent="0" algn="l" defTabSz="342900" rtl="0" eaLnBrk="1" latinLnBrk="0" hangingPunct="1">
              <a:spcBef>
                <a:spcPts val="0"/>
              </a:spcBef>
              <a:spcAft>
                <a:spcPts val="0"/>
              </a:spcAft>
              <a:buClr>
                <a:schemeClr val="accent1"/>
              </a:buClr>
              <a:buSzPct val="115000"/>
              <a:buFont typeface="Arial"/>
              <a:buNone/>
              <a:defRPr sz="1400" b="0" i="0" u="none" strike="noStrike" kern="1200" cap="none">
                <a:solidFill>
                  <a:srgbClr val="000000"/>
                </a:solidFill>
                <a:effectLst/>
                <a:latin typeface="Arial"/>
                <a:ea typeface="Arial"/>
                <a:cs typeface="Arial"/>
                <a:sym typeface="Arial"/>
              </a:defRPr>
            </a:lvl1pPr>
            <a:lvl2pPr marL="457200" marR="0" lvl="1" indent="0" algn="l" defTabSz="342900" rtl="0" eaLnBrk="1" latinLnBrk="0" hangingPunct="1">
              <a:spcBef>
                <a:spcPts val="0"/>
              </a:spcBef>
              <a:spcAft>
                <a:spcPts val="0"/>
              </a:spcAft>
              <a:buClr>
                <a:schemeClr val="accent1"/>
              </a:buClr>
              <a:buSzPct val="115000"/>
              <a:buFont typeface="Arial"/>
              <a:buNone/>
              <a:defRPr sz="1400" b="0" i="0" u="none" strike="noStrike" kern="1200" cap="none">
                <a:solidFill>
                  <a:srgbClr val="000000"/>
                </a:solidFill>
                <a:effectLst/>
                <a:latin typeface="Arial"/>
                <a:ea typeface="Arial"/>
                <a:cs typeface="Arial"/>
                <a:sym typeface="Arial"/>
              </a:defRPr>
            </a:lvl2pPr>
            <a:lvl3pPr marL="914400" marR="0" lvl="2" indent="0" algn="l" defTabSz="342900" rtl="0" eaLnBrk="1" latinLnBrk="0" hangingPunct="1">
              <a:spcBef>
                <a:spcPts val="0"/>
              </a:spcBef>
              <a:spcAft>
                <a:spcPts val="0"/>
              </a:spcAft>
              <a:buClr>
                <a:schemeClr val="accent1"/>
              </a:buClr>
              <a:buSzPct val="115000"/>
              <a:buFont typeface="Arial"/>
              <a:buNone/>
              <a:defRPr sz="1400" b="0" i="0" u="none" strike="noStrike" kern="1200" cap="none">
                <a:solidFill>
                  <a:srgbClr val="000000"/>
                </a:solidFill>
                <a:effectLst/>
                <a:latin typeface="Arial"/>
                <a:ea typeface="Arial"/>
                <a:cs typeface="Arial"/>
                <a:sym typeface="Arial"/>
              </a:defRPr>
            </a:lvl3pPr>
            <a:lvl4pPr marL="1371600" marR="0" lvl="3" indent="0" algn="l" defTabSz="342900" rtl="0" eaLnBrk="1" latinLnBrk="0" hangingPunct="1">
              <a:spcBef>
                <a:spcPts val="0"/>
              </a:spcBef>
              <a:spcAft>
                <a:spcPts val="0"/>
              </a:spcAft>
              <a:buClr>
                <a:schemeClr val="accent1"/>
              </a:buClr>
              <a:buSzPct val="115000"/>
              <a:buFont typeface="Arial"/>
              <a:buNone/>
              <a:defRPr sz="1400" b="0" i="0" u="none" strike="noStrike" kern="1200" cap="none">
                <a:solidFill>
                  <a:srgbClr val="000000"/>
                </a:solidFill>
                <a:effectLst/>
                <a:latin typeface="Arial"/>
                <a:ea typeface="Arial"/>
                <a:cs typeface="Arial"/>
                <a:sym typeface="Arial"/>
              </a:defRPr>
            </a:lvl4pPr>
            <a:lvl5pPr marL="1828800" marR="0" lvl="4" indent="0" algn="l" defTabSz="342900" rtl="0" eaLnBrk="1" latinLnBrk="0" hangingPunct="1">
              <a:spcBef>
                <a:spcPts val="0"/>
              </a:spcBef>
              <a:spcAft>
                <a:spcPts val="0"/>
              </a:spcAft>
              <a:buClr>
                <a:schemeClr val="accent1"/>
              </a:buClr>
              <a:buSzPct val="115000"/>
              <a:buFont typeface="Arial"/>
              <a:buNone/>
              <a:defRPr sz="1400" b="0" i="0" u="none" strike="noStrike" kern="1200" cap="none">
                <a:solidFill>
                  <a:srgbClr val="000000"/>
                </a:solidFill>
                <a:effectLst/>
                <a:latin typeface="Arial"/>
                <a:ea typeface="Arial"/>
                <a:cs typeface="Arial"/>
                <a:sym typeface="Arial"/>
              </a:defRPr>
            </a:lvl5pPr>
            <a:lvl6pPr marL="2286000" marR="0" lvl="5" indent="0" algn="l" defTabSz="342900" rtl="0" eaLnBrk="1" latinLnBrk="0" hangingPunct="1">
              <a:lnSpc>
                <a:spcPct val="100000"/>
              </a:lnSpc>
              <a:spcBef>
                <a:spcPts val="0"/>
              </a:spcBef>
              <a:spcAft>
                <a:spcPts val="0"/>
              </a:spcAft>
              <a:buClr>
                <a:srgbClr val="000000"/>
              </a:buClr>
              <a:buSzPct val="115000"/>
              <a:buFont typeface="Arial"/>
              <a:buNone/>
              <a:defRPr sz="1400" b="0" i="0" u="none" strike="noStrike" kern="1200" cap="none">
                <a:solidFill>
                  <a:srgbClr val="000000"/>
                </a:solidFill>
                <a:effectLst/>
                <a:latin typeface="Arial"/>
                <a:ea typeface="Arial"/>
                <a:cs typeface="Arial"/>
                <a:sym typeface="Arial"/>
              </a:defRPr>
            </a:lvl6pPr>
            <a:lvl7pPr marL="2743200" marR="0" lvl="6" indent="0" algn="l" defTabSz="342900" rtl="0" eaLnBrk="1" latinLnBrk="0" hangingPunct="1">
              <a:lnSpc>
                <a:spcPct val="100000"/>
              </a:lnSpc>
              <a:spcBef>
                <a:spcPts val="0"/>
              </a:spcBef>
              <a:spcAft>
                <a:spcPts val="0"/>
              </a:spcAft>
              <a:buClr>
                <a:srgbClr val="000000"/>
              </a:buClr>
              <a:buSzPct val="115000"/>
              <a:buFont typeface="Arial"/>
              <a:buNone/>
              <a:defRPr sz="1400" b="0" i="0" u="none" strike="noStrike" kern="1200" cap="none">
                <a:solidFill>
                  <a:srgbClr val="000000"/>
                </a:solidFill>
                <a:effectLst/>
                <a:latin typeface="Arial"/>
                <a:ea typeface="Arial"/>
                <a:cs typeface="Arial"/>
                <a:sym typeface="Arial"/>
              </a:defRPr>
            </a:lvl7pPr>
            <a:lvl8pPr marL="3200400" marR="0" lvl="7" indent="0" algn="l" defTabSz="342900" rtl="0" eaLnBrk="1" latinLnBrk="0" hangingPunct="1">
              <a:lnSpc>
                <a:spcPct val="100000"/>
              </a:lnSpc>
              <a:spcBef>
                <a:spcPts val="0"/>
              </a:spcBef>
              <a:spcAft>
                <a:spcPts val="0"/>
              </a:spcAft>
              <a:buClr>
                <a:srgbClr val="000000"/>
              </a:buClr>
              <a:buSzPct val="115000"/>
              <a:buFont typeface="Arial"/>
              <a:buNone/>
              <a:defRPr sz="1400" b="0" i="0" u="none" strike="noStrike" kern="1200" cap="none">
                <a:solidFill>
                  <a:srgbClr val="000000"/>
                </a:solidFill>
                <a:effectLst/>
                <a:latin typeface="Arial"/>
                <a:ea typeface="Arial"/>
                <a:cs typeface="Arial"/>
                <a:sym typeface="Arial"/>
              </a:defRPr>
            </a:lvl8pPr>
            <a:lvl9pPr marL="3657600" marR="0" lvl="8" indent="0" algn="l" defTabSz="342900" rtl="0" eaLnBrk="1" latinLnBrk="0" hangingPunct="1">
              <a:lnSpc>
                <a:spcPct val="100000"/>
              </a:lnSpc>
              <a:spcBef>
                <a:spcPts val="0"/>
              </a:spcBef>
              <a:spcAft>
                <a:spcPts val="0"/>
              </a:spcAft>
              <a:buClr>
                <a:srgbClr val="000000"/>
              </a:buClr>
              <a:buSzPct val="115000"/>
              <a:buFont typeface="Arial"/>
              <a:buNone/>
              <a:defRPr sz="1400" b="0" i="0" u="none" strike="noStrike" kern="1200" cap="none">
                <a:solidFill>
                  <a:srgbClr val="000000"/>
                </a:solidFill>
                <a:effectLst/>
                <a:latin typeface="Arial"/>
                <a:ea typeface="Arial"/>
                <a:cs typeface="Arial"/>
                <a:sym typeface="Arial"/>
              </a:defRPr>
            </a:lvl9pPr>
          </a:lstStyle>
          <a:p>
            <a:pPr marL="0" marR="0" lvl="0" indent="0" algn="l" defTabSz="342900" rtl="0" eaLnBrk="1" fontAlgn="auto" latinLnBrk="0" hangingPunct="1">
              <a:lnSpc>
                <a:spcPct val="100000"/>
              </a:lnSpc>
              <a:spcBef>
                <a:spcPts val="0"/>
              </a:spcBef>
              <a:spcAft>
                <a:spcPts val="0"/>
              </a:spcAft>
              <a:buClr>
                <a:srgbClr val="B15E28"/>
              </a:buClr>
              <a:buSzPct val="25000"/>
              <a:buFont typeface="Arial"/>
              <a:buNone/>
              <a:tabLst/>
              <a:defRPr/>
            </a:pPr>
            <a:r>
              <a:rPr kumimoji="0" lang="en-US" sz="1800" b="1" i="0" u="none" strike="noStrike" kern="1200" cap="none" spc="0" normalizeH="0" baseline="0" noProof="0" dirty="0" smtClean="0">
                <a:ln>
                  <a:noFill/>
                </a:ln>
                <a:solidFill>
                  <a:srgbClr val="000000"/>
                </a:solidFill>
                <a:effectLst/>
                <a:uLnTx/>
                <a:uFillTx/>
                <a:latin typeface="Arial"/>
                <a:cs typeface="Arial"/>
                <a:sym typeface="Arial"/>
              </a:rPr>
              <a:t>To determine the size of each gear, count the “teeth” around the outside. </a:t>
            </a:r>
            <a:r>
              <a:rPr kumimoji="0" lang="en-US" sz="1800" b="0" i="0" u="none" strike="noStrike" kern="1200" cap="none" spc="0" normalizeH="0" baseline="0" noProof="0" dirty="0" smtClean="0">
                <a:ln>
                  <a:noFill/>
                </a:ln>
                <a:solidFill>
                  <a:sysClr val="windowText" lastClr="000000"/>
                </a:solidFill>
                <a:effectLst/>
                <a:uLnTx/>
                <a:uFillTx/>
                <a:latin typeface="Arial"/>
                <a:cs typeface="Arial"/>
                <a:sym typeface="Arial"/>
              </a:rPr>
              <a:t>When representing in a ratio the driver gear is always written first, so in the example below we write 8:16 instead of 16:8. </a:t>
            </a:r>
          </a:p>
          <a:p>
            <a:pPr marL="0" marR="0" lvl="0" indent="0" algn="l" defTabSz="342900" rtl="0" eaLnBrk="1" fontAlgn="auto" latinLnBrk="0" hangingPunct="1">
              <a:lnSpc>
                <a:spcPct val="100000"/>
              </a:lnSpc>
              <a:spcBef>
                <a:spcPts val="0"/>
              </a:spcBef>
              <a:spcAft>
                <a:spcPts val="0"/>
              </a:spcAft>
              <a:buClr>
                <a:srgbClr val="B15E28"/>
              </a:buClr>
              <a:buSzPct val="25000"/>
              <a:buFont typeface="Arial"/>
              <a:buNone/>
              <a:tabLst/>
              <a:defRPr/>
            </a:pPr>
            <a:endParaRPr kumimoji="0" lang="en-US" sz="1400" b="1" i="0" u="none" strike="noStrike" kern="1200" cap="none" spc="0" normalizeH="0" baseline="0" noProof="0" dirty="0" smtClean="0">
              <a:ln>
                <a:noFill/>
              </a:ln>
              <a:solidFill>
                <a:srgbClr val="000000"/>
              </a:solidFill>
              <a:effectLst/>
              <a:uLnTx/>
              <a:uFillTx/>
              <a:latin typeface="Arial"/>
              <a:cs typeface="Arial"/>
              <a:sym typeface="Arial"/>
            </a:endParaRPr>
          </a:p>
          <a:p>
            <a:pPr marL="0" marR="0" lvl="0" indent="0" algn="l" defTabSz="342900" rtl="0" eaLnBrk="1" fontAlgn="auto" latinLnBrk="0" hangingPunct="1">
              <a:lnSpc>
                <a:spcPct val="100000"/>
              </a:lnSpc>
              <a:spcBef>
                <a:spcPts val="0"/>
              </a:spcBef>
              <a:spcAft>
                <a:spcPts val="0"/>
              </a:spcAft>
              <a:buClr>
                <a:srgbClr val="B15E28"/>
              </a:buClr>
              <a:buSzPct val="25000"/>
              <a:buFont typeface="Arial"/>
              <a:buNone/>
              <a:tabLst/>
              <a:defRPr/>
            </a:pPr>
            <a:endParaRPr kumimoji="0" lang="en-US" sz="1400" b="0" i="0" u="none" strike="noStrike" kern="1200" cap="none" spc="0" normalizeH="0" baseline="0" noProof="0" dirty="0" smtClean="0">
              <a:ln>
                <a:noFill/>
              </a:ln>
              <a:solidFill>
                <a:srgbClr val="000000"/>
              </a:solidFill>
              <a:effectLst/>
              <a:uLnTx/>
              <a:uFillTx/>
              <a:latin typeface="Arial"/>
              <a:cs typeface="Arial"/>
              <a:sym typeface="Arial"/>
            </a:endParaRPr>
          </a:p>
          <a:p>
            <a:pPr marL="0" marR="0" lvl="0" indent="0" algn="l" defTabSz="342900" rtl="0" eaLnBrk="1" fontAlgn="auto" latinLnBrk="0" hangingPunct="1">
              <a:lnSpc>
                <a:spcPct val="100000"/>
              </a:lnSpc>
              <a:spcBef>
                <a:spcPts val="0"/>
              </a:spcBef>
              <a:spcAft>
                <a:spcPts val="0"/>
              </a:spcAft>
              <a:buClr>
                <a:srgbClr val="B15E28"/>
              </a:buClr>
              <a:buSzPct val="25000"/>
              <a:buFont typeface="Arial"/>
              <a:buNone/>
              <a:tabLst/>
              <a:defRPr/>
            </a:pPr>
            <a:endParaRPr kumimoji="0" lang="en-US" sz="1400" b="0" i="0" u="none" strike="noStrike" kern="1200" cap="none" spc="0" normalizeH="0" baseline="0" noProof="0" dirty="0">
              <a:ln>
                <a:noFill/>
              </a:ln>
              <a:solidFill>
                <a:srgbClr val="000000"/>
              </a:solidFill>
              <a:effectLst/>
              <a:uLnTx/>
              <a:uFillTx/>
              <a:latin typeface="Arial"/>
              <a:cs typeface="Arial"/>
              <a:sym typeface="Arial"/>
            </a:endParaRPr>
          </a:p>
        </p:txBody>
      </p:sp>
      <p:pic>
        <p:nvPicPr>
          <p:cNvPr id="5" name="Shape 168" descr="https://pptcrafter.files.wordpress.com/2013/01/gears-0.png"/>
          <p:cNvPicPr preferRelativeResize="0"/>
          <p:nvPr/>
        </p:nvPicPr>
        <p:blipFill rotWithShape="1">
          <a:blip r:embed="rId2">
            <a:alphaModFix/>
          </a:blip>
          <a:srcRect/>
          <a:stretch/>
        </p:blipFill>
        <p:spPr>
          <a:xfrm>
            <a:off x="4668253" y="2852565"/>
            <a:ext cx="2388785" cy="1799645"/>
          </a:xfrm>
          <a:prstGeom prst="rect">
            <a:avLst/>
          </a:prstGeom>
          <a:noFill/>
          <a:ln>
            <a:noFill/>
          </a:ln>
        </p:spPr>
      </p:pic>
      <p:cxnSp>
        <p:nvCxnSpPr>
          <p:cNvPr id="6" name="Shape 169"/>
          <p:cNvCxnSpPr>
            <a:stCxn id="7" idx="3"/>
            <a:endCxn id="5" idx="1"/>
          </p:cNvCxnSpPr>
          <p:nvPr/>
        </p:nvCxnSpPr>
        <p:spPr>
          <a:xfrm>
            <a:off x="2975330" y="2824191"/>
            <a:ext cx="1692923" cy="928197"/>
          </a:xfrm>
          <a:prstGeom prst="straightConnector1">
            <a:avLst/>
          </a:prstGeom>
          <a:noFill/>
          <a:ln w="9525" cap="flat" cmpd="sng">
            <a:solidFill>
              <a:srgbClr val="000000"/>
            </a:solidFill>
            <a:prstDash val="solid"/>
            <a:round/>
            <a:headEnd type="none" w="med" len="med"/>
            <a:tailEnd type="stealth" w="lg" len="lg"/>
          </a:ln>
        </p:spPr>
      </p:cxnSp>
      <p:sp>
        <p:nvSpPr>
          <p:cNvPr id="7" name="Shape 170"/>
          <p:cNvSpPr txBox="1"/>
          <p:nvPr/>
        </p:nvSpPr>
        <p:spPr>
          <a:xfrm>
            <a:off x="726530" y="2662191"/>
            <a:ext cx="2248800" cy="324000"/>
          </a:xfrm>
          <a:prstGeom prst="rect">
            <a:avLst/>
          </a:prstGeom>
          <a:noFill/>
          <a:ln>
            <a:noFill/>
          </a:ln>
        </p:spPr>
        <p:txBody>
          <a:bodyPr wrap="square" lIns="91425" tIns="45700" rIns="91425" bIns="45700" anchor="t" anchorCtr="0">
            <a:noAutofit/>
          </a:bodyPr>
          <a:lstStyle/>
          <a:p>
            <a:pPr>
              <a:buSzPct val="25000"/>
            </a:pPr>
            <a:r>
              <a:rPr lang="en-US" sz="1600" b="1" kern="0" dirty="0">
                <a:solidFill>
                  <a:srgbClr val="000000"/>
                </a:solidFill>
                <a:latin typeface="Arial"/>
                <a:ea typeface="Arial"/>
                <a:cs typeface="Arial"/>
                <a:sym typeface="Arial"/>
              </a:rPr>
              <a:t>Driver</a:t>
            </a:r>
            <a:r>
              <a:rPr lang="en-US" sz="1600" b="1" kern="0" dirty="0">
                <a:solidFill>
                  <a:srgbClr val="000000"/>
                </a:solidFill>
                <a:latin typeface="Arial"/>
                <a:cs typeface="Arial"/>
                <a:sym typeface="Arial"/>
              </a:rPr>
              <a:t>- </a:t>
            </a:r>
            <a:r>
              <a:rPr lang="en-US" sz="1600" kern="0" dirty="0">
                <a:solidFill>
                  <a:srgbClr val="000000"/>
                </a:solidFill>
                <a:latin typeface="Arial"/>
                <a:cs typeface="Arial"/>
                <a:sym typeface="Arial"/>
              </a:rPr>
              <a:t>gear on the motor. </a:t>
            </a:r>
          </a:p>
        </p:txBody>
      </p:sp>
      <p:cxnSp>
        <p:nvCxnSpPr>
          <p:cNvPr id="8" name="Shape 171"/>
          <p:cNvCxnSpPr>
            <a:stCxn id="9" idx="1"/>
            <a:endCxn id="5" idx="3"/>
          </p:cNvCxnSpPr>
          <p:nvPr/>
        </p:nvCxnSpPr>
        <p:spPr>
          <a:xfrm flipH="1">
            <a:off x="7057038" y="2796141"/>
            <a:ext cx="1956997" cy="956247"/>
          </a:xfrm>
          <a:prstGeom prst="straightConnector1">
            <a:avLst/>
          </a:prstGeom>
          <a:noFill/>
          <a:ln w="9525" cap="flat" cmpd="sng">
            <a:solidFill>
              <a:srgbClr val="000000"/>
            </a:solidFill>
            <a:prstDash val="solid"/>
            <a:round/>
            <a:headEnd type="none" w="med" len="med"/>
            <a:tailEnd type="stealth" w="lg" len="lg"/>
          </a:ln>
        </p:spPr>
      </p:cxnSp>
      <p:sp>
        <p:nvSpPr>
          <p:cNvPr id="9" name="Shape 172"/>
          <p:cNvSpPr txBox="1"/>
          <p:nvPr/>
        </p:nvSpPr>
        <p:spPr>
          <a:xfrm>
            <a:off x="9014035" y="2606091"/>
            <a:ext cx="2431800" cy="380100"/>
          </a:xfrm>
          <a:prstGeom prst="rect">
            <a:avLst/>
          </a:prstGeom>
          <a:noFill/>
          <a:ln>
            <a:noFill/>
          </a:ln>
        </p:spPr>
        <p:txBody>
          <a:bodyPr wrap="square" lIns="91425" tIns="45700" rIns="91425" bIns="45700" anchor="t" anchorCtr="0">
            <a:noAutofit/>
          </a:bodyPr>
          <a:lstStyle/>
          <a:p>
            <a:pPr>
              <a:buSzPct val="25000"/>
            </a:pPr>
            <a:r>
              <a:rPr lang="en-US" sz="1600" b="1" kern="0" dirty="0">
                <a:solidFill>
                  <a:srgbClr val="000000"/>
                </a:solidFill>
                <a:latin typeface="Arial"/>
                <a:ea typeface="Arial"/>
                <a:cs typeface="Arial"/>
                <a:sym typeface="Arial"/>
              </a:rPr>
              <a:t>Follower- </a:t>
            </a:r>
            <a:r>
              <a:rPr lang="en-US" sz="1600" kern="0" dirty="0">
                <a:solidFill>
                  <a:srgbClr val="000000"/>
                </a:solidFill>
                <a:latin typeface="Arial"/>
                <a:cs typeface="Arial"/>
                <a:sym typeface="Arial"/>
              </a:rPr>
              <a:t>gear on the axle</a:t>
            </a:r>
          </a:p>
        </p:txBody>
      </p:sp>
      <p:sp>
        <p:nvSpPr>
          <p:cNvPr id="10" name="Shape 173"/>
          <p:cNvSpPr txBox="1"/>
          <p:nvPr/>
        </p:nvSpPr>
        <p:spPr>
          <a:xfrm>
            <a:off x="4579303" y="4288945"/>
            <a:ext cx="815700" cy="324000"/>
          </a:xfrm>
          <a:prstGeom prst="rect">
            <a:avLst/>
          </a:prstGeom>
          <a:noFill/>
          <a:ln>
            <a:noFill/>
          </a:ln>
        </p:spPr>
        <p:txBody>
          <a:bodyPr wrap="square" lIns="91425" tIns="45700" rIns="91425" bIns="45700" anchor="t" anchorCtr="0">
            <a:noAutofit/>
          </a:bodyPr>
          <a:lstStyle/>
          <a:p>
            <a:pPr>
              <a:buSzPct val="25000"/>
            </a:pPr>
            <a:r>
              <a:rPr lang="en-US" sz="1000" b="1" kern="0" dirty="0">
                <a:solidFill>
                  <a:srgbClr val="000000"/>
                </a:solidFill>
                <a:latin typeface="Arial"/>
                <a:cs typeface="Arial"/>
                <a:sym typeface="Arial"/>
              </a:rPr>
              <a:t>8 tooth gear</a:t>
            </a:r>
          </a:p>
        </p:txBody>
      </p:sp>
      <p:sp>
        <p:nvSpPr>
          <p:cNvPr id="11" name="Shape 174"/>
          <p:cNvSpPr txBox="1"/>
          <p:nvPr/>
        </p:nvSpPr>
        <p:spPr>
          <a:xfrm>
            <a:off x="6649189" y="4391916"/>
            <a:ext cx="815700" cy="324000"/>
          </a:xfrm>
          <a:prstGeom prst="rect">
            <a:avLst/>
          </a:prstGeom>
          <a:noFill/>
          <a:ln>
            <a:noFill/>
          </a:ln>
        </p:spPr>
        <p:txBody>
          <a:bodyPr wrap="square" lIns="91425" tIns="45700" rIns="91425" bIns="45700" anchor="t" anchorCtr="0">
            <a:noAutofit/>
          </a:bodyPr>
          <a:lstStyle/>
          <a:p>
            <a:pPr>
              <a:buSzPct val="25000"/>
            </a:pPr>
            <a:r>
              <a:rPr lang="en-US" sz="1000" b="1" kern="0" dirty="0">
                <a:solidFill>
                  <a:srgbClr val="000000"/>
                </a:solidFill>
                <a:latin typeface="Arial"/>
                <a:cs typeface="Arial"/>
                <a:sym typeface="Arial"/>
              </a:rPr>
              <a:t>16 tooth gear</a:t>
            </a:r>
          </a:p>
        </p:txBody>
      </p:sp>
      <p:sp>
        <p:nvSpPr>
          <p:cNvPr id="12" name="Shape 175"/>
          <p:cNvSpPr txBox="1"/>
          <p:nvPr/>
        </p:nvSpPr>
        <p:spPr>
          <a:xfrm>
            <a:off x="305723" y="4992641"/>
            <a:ext cx="11213431" cy="1965650"/>
          </a:xfrm>
          <a:prstGeom prst="rect">
            <a:avLst/>
          </a:prstGeom>
          <a:noFill/>
          <a:ln>
            <a:noFill/>
          </a:ln>
        </p:spPr>
        <p:txBody>
          <a:bodyPr wrap="square" lIns="91425" tIns="45700" rIns="91425" bIns="45700" anchor="t" anchorCtr="0">
            <a:noAutofit/>
          </a:bodyPr>
          <a:lstStyle/>
          <a:p>
            <a:r>
              <a:rPr lang="en-US" b="1" kern="0" dirty="0">
                <a:solidFill>
                  <a:srgbClr val="000000"/>
                </a:solidFill>
                <a:latin typeface="Arial"/>
                <a:cs typeface="Arial"/>
                <a:sym typeface="Arial"/>
              </a:rPr>
              <a:t>How does gear ratio effect your car? </a:t>
            </a:r>
          </a:p>
          <a:p>
            <a:r>
              <a:rPr lang="en-US" kern="0" dirty="0">
                <a:solidFill>
                  <a:srgbClr val="000000"/>
                </a:solidFill>
                <a:latin typeface="Arial"/>
                <a:cs typeface="Arial"/>
                <a:sym typeface="Arial"/>
              </a:rPr>
              <a:t>In the example above the gear ratio is 8:16, which we can also write as ½. This tells us that for every one complete turn the driver makes, the follower will only turn half way around. Cars with a gear ratio similar to ½ are likely to have more speed than torque (power). Experiment with the gears in your kit to find the best gear combination for your design! </a:t>
            </a:r>
          </a:p>
        </p:txBody>
      </p:sp>
    </p:spTree>
    <p:extLst>
      <p:ext uri="{BB962C8B-B14F-4D97-AF65-F5344CB8AC3E}">
        <p14:creationId xmlns:p14="http://schemas.microsoft.com/office/powerpoint/2010/main" val="1899834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199" y="264515"/>
            <a:ext cx="11834859" cy="1637167"/>
          </a:xfrm>
          <a:prstGeom prst="rect">
            <a:avLst/>
          </a:prstGeom>
        </p:spPr>
        <p:txBody>
          <a:bodyP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4400" b="1" dirty="0" smtClean="0"/>
              <a:t>Gear Ratios </a:t>
            </a:r>
            <a:r>
              <a:rPr lang="en-US" sz="4400" b="1" i="1" dirty="0" smtClean="0"/>
              <a:t>101</a:t>
            </a:r>
            <a:r>
              <a:rPr lang="en-US" sz="4400" b="1" dirty="0" smtClean="0"/>
              <a:t> Workshop</a:t>
            </a:r>
            <a:endParaRPr lang="en-US" sz="4400" b="1" dirty="0"/>
          </a:p>
        </p:txBody>
      </p:sp>
      <p:graphicFrame>
        <p:nvGraphicFramePr>
          <p:cNvPr id="3" name="Table 2"/>
          <p:cNvGraphicFramePr>
            <a:graphicFrameLocks noGrp="1"/>
          </p:cNvGraphicFramePr>
          <p:nvPr>
            <p:extLst>
              <p:ext uri="{D42A27DB-BD31-4B8C-83A1-F6EECF244321}">
                <p14:modId xmlns:p14="http://schemas.microsoft.com/office/powerpoint/2010/main" val="4191127062"/>
              </p:ext>
            </p:extLst>
          </p:nvPr>
        </p:nvGraphicFramePr>
        <p:xfrm>
          <a:off x="927673" y="1373530"/>
          <a:ext cx="10783062" cy="5500994"/>
        </p:xfrm>
        <a:graphic>
          <a:graphicData uri="http://schemas.openxmlformats.org/drawingml/2006/table">
            <a:tbl>
              <a:tblPr firstRow="1" firstCol="1" bandRow="1"/>
              <a:tblGrid>
                <a:gridCol w="1682195"/>
                <a:gridCol w="1682195"/>
                <a:gridCol w="2165032"/>
                <a:gridCol w="2165032"/>
                <a:gridCol w="3088608"/>
              </a:tblGrid>
              <a:tr h="270384">
                <a:tc rowSpan="2">
                  <a:txBody>
                    <a:bodyPr/>
                    <a:lstStyle/>
                    <a:p>
                      <a:pPr marL="0" marR="0" algn="ctr">
                        <a:lnSpc>
                          <a:spcPct val="107000"/>
                        </a:lnSpc>
                        <a:spcBef>
                          <a:spcPts val="0"/>
                        </a:spcBef>
                        <a:spcAft>
                          <a:spcPts val="0"/>
                        </a:spcAft>
                      </a:pPr>
                      <a:r>
                        <a:rPr lang="en-US" sz="1200" b="1" dirty="0">
                          <a:effectLst/>
                        </a:rPr>
                        <a:t>Gear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gridSpan="3">
                  <a:txBody>
                    <a:bodyPr/>
                    <a:lstStyle/>
                    <a:p>
                      <a:pPr marL="0" marR="0" algn="ctr">
                        <a:lnSpc>
                          <a:spcPct val="107000"/>
                        </a:lnSpc>
                        <a:spcBef>
                          <a:spcPts val="0"/>
                        </a:spcBef>
                        <a:spcAft>
                          <a:spcPts val="0"/>
                        </a:spcAft>
                      </a:pPr>
                      <a:r>
                        <a:rPr lang="en-US" sz="1200" b="1" dirty="0">
                          <a:effectLst/>
                        </a:rPr>
                        <a:t>Gear Ratio</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US" sz="1200" b="1" dirty="0">
                          <a:effectLst/>
                        </a:rPr>
                        <a:t>Torque or</a:t>
                      </a:r>
                    </a:p>
                    <a:p>
                      <a:pPr marL="0" marR="0" algn="ctr">
                        <a:lnSpc>
                          <a:spcPct val="107000"/>
                        </a:lnSpc>
                        <a:spcBef>
                          <a:spcPts val="0"/>
                        </a:spcBef>
                        <a:spcAft>
                          <a:spcPts val="0"/>
                        </a:spcAft>
                      </a:pPr>
                      <a:r>
                        <a:rPr lang="en-US" sz="1200" b="1" dirty="0">
                          <a:effectLst/>
                        </a:rPr>
                        <a:t> Speed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r>
              <a:tr h="337935">
                <a:tc vMerge="1">
                  <a:txBody>
                    <a:bodyPr/>
                    <a:lstStyle/>
                    <a:p>
                      <a:endParaRPr lang="en-US"/>
                    </a:p>
                  </a:txBody>
                  <a:tcPr/>
                </a:tc>
                <a:tc>
                  <a:txBody>
                    <a:bodyPr/>
                    <a:lstStyle/>
                    <a:p>
                      <a:pPr marL="0" marR="0" algn="ctr">
                        <a:lnSpc>
                          <a:spcPct val="107000"/>
                        </a:lnSpc>
                        <a:spcBef>
                          <a:spcPts val="0"/>
                        </a:spcBef>
                        <a:spcAft>
                          <a:spcPts val="0"/>
                        </a:spcAft>
                      </a:pPr>
                      <a:r>
                        <a:rPr lang="en-US" sz="1200" b="1" dirty="0">
                          <a:effectLst/>
                        </a:rPr>
                        <a:t>A (Driver)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gn="ctr">
                        <a:lnSpc>
                          <a:spcPct val="107000"/>
                        </a:lnSpc>
                        <a:spcBef>
                          <a:spcPts val="0"/>
                        </a:spcBef>
                        <a:spcAft>
                          <a:spcPts val="0"/>
                        </a:spcAft>
                      </a:pPr>
                      <a:r>
                        <a:rPr lang="en-US" sz="1200" b="1" dirty="0">
                          <a:effectLst/>
                        </a:rPr>
                        <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gn="ctr">
                        <a:lnSpc>
                          <a:spcPct val="107000"/>
                        </a:lnSpc>
                        <a:spcBef>
                          <a:spcPts val="0"/>
                        </a:spcBef>
                        <a:spcAft>
                          <a:spcPts val="0"/>
                        </a:spcAft>
                      </a:pPr>
                      <a:r>
                        <a:rPr lang="en-US" sz="1200" b="1" dirty="0">
                          <a:effectLst/>
                        </a:rPr>
                        <a:t>B (Driven)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vMerge="1">
                  <a:txBody>
                    <a:bodyPr/>
                    <a:lstStyle/>
                    <a:p>
                      <a:endParaRPr lang="en-US"/>
                    </a:p>
                  </a:txBody>
                  <a:tcPr/>
                </a:tc>
              </a:tr>
              <a:tr h="693227">
                <a:tc>
                  <a:txBody>
                    <a:bodyPr/>
                    <a:lstStyle/>
                    <a:p>
                      <a:pPr marL="0" marR="0" algn="ctr">
                        <a:lnSpc>
                          <a:spcPct val="107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nSpc>
                          <a:spcPct val="107000"/>
                        </a:lnSpc>
                        <a:spcBef>
                          <a:spcPts val="0"/>
                        </a:spcBef>
                        <a:spcAft>
                          <a:spcPts val="0"/>
                        </a:spcAft>
                      </a:pPr>
                      <a:r>
                        <a:rPr lang="en-US" sz="1200" dirty="0">
                          <a:effectLst/>
                        </a:rPr>
                        <a:t> </a:t>
                      </a:r>
                    </a:p>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gn="ctr">
                        <a:lnSpc>
                          <a:spcPct val="107000"/>
                        </a:lnSpc>
                        <a:spcBef>
                          <a:spcPts val="0"/>
                        </a:spcBef>
                        <a:spcAft>
                          <a:spcPts val="0"/>
                        </a:spcAft>
                      </a:pPr>
                      <a:r>
                        <a:rPr lang="en-US" sz="1200" b="1" dirty="0">
                          <a:effectLst/>
                        </a:rPr>
                        <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nSpc>
                          <a:spcPct val="107000"/>
                        </a:lnSpc>
                        <a:spcBef>
                          <a:spcPts val="0"/>
                        </a:spcBef>
                        <a:spcAft>
                          <a:spcPts val="0"/>
                        </a:spcAft>
                      </a:pPr>
                      <a:r>
                        <a:rPr lang="en-US" sz="1200">
                          <a:effectLst/>
                        </a:rPr>
                        <a:t> </a:t>
                      </a:r>
                    </a:p>
                    <a:p>
                      <a:pPr marL="0" marR="0">
                        <a:lnSpc>
                          <a:spcPct val="107000"/>
                        </a:lnSpc>
                        <a:spcBef>
                          <a:spcPts val="0"/>
                        </a:spcBef>
                        <a:spcAft>
                          <a:spcPts val="0"/>
                        </a:spcAft>
                      </a:pPr>
                      <a:r>
                        <a:rPr lang="en-US" sz="1200">
                          <a:effectLst/>
                        </a:rPr>
                        <a:t> </a:t>
                      </a:r>
                    </a:p>
                    <a:p>
                      <a:pPr marL="0" marR="0">
                        <a:lnSpc>
                          <a:spcPct val="107000"/>
                        </a:lnSpc>
                        <a:spcBef>
                          <a:spcPts val="0"/>
                        </a:spcBef>
                        <a:spcAft>
                          <a:spcPts val="0"/>
                        </a:spcAft>
                      </a:pPr>
                      <a:r>
                        <a:rPr lang="en-US" sz="1200">
                          <a:effectLst/>
                        </a:rPr>
                        <a:t> </a:t>
                      </a:r>
                    </a:p>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r>
              <a:tr h="693227">
                <a:tc>
                  <a:txBody>
                    <a:bodyPr/>
                    <a:lstStyle/>
                    <a:p>
                      <a:pPr marL="0" marR="0" algn="ctr">
                        <a:lnSpc>
                          <a:spcPct val="107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gn="ctr">
                        <a:lnSpc>
                          <a:spcPct val="107000"/>
                        </a:lnSpc>
                        <a:spcBef>
                          <a:spcPts val="0"/>
                        </a:spcBef>
                        <a:spcAft>
                          <a:spcPts val="0"/>
                        </a:spcAft>
                      </a:pPr>
                      <a:r>
                        <a:rPr lang="en-US" sz="1200">
                          <a:effectLst/>
                        </a:rPr>
                        <a:t> </a:t>
                      </a:r>
                    </a:p>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gn="ctr">
                        <a:lnSpc>
                          <a:spcPct val="107000"/>
                        </a:lnSpc>
                        <a:spcBef>
                          <a:spcPts val="0"/>
                        </a:spcBef>
                        <a:spcAft>
                          <a:spcPts val="0"/>
                        </a:spcAft>
                      </a:pPr>
                      <a:r>
                        <a:rPr lang="en-US" sz="1200" b="1" dirty="0">
                          <a:effectLst/>
                        </a:rPr>
                        <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r>
              <a:tr h="693227">
                <a:tc>
                  <a:txBody>
                    <a:bodyPr/>
                    <a:lstStyle/>
                    <a:p>
                      <a:pPr marL="0" marR="0" algn="ctr">
                        <a:lnSpc>
                          <a:spcPct val="107000"/>
                        </a:lnSpc>
                        <a:spcBef>
                          <a:spcPts val="0"/>
                        </a:spcBef>
                        <a:spcAft>
                          <a:spcPts val="0"/>
                        </a:spcAft>
                      </a:pPr>
                      <a:r>
                        <a:rPr lang="en-US"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nSpc>
                          <a:spcPct val="107000"/>
                        </a:lnSpc>
                        <a:spcBef>
                          <a:spcPts val="0"/>
                        </a:spcBef>
                        <a:spcAft>
                          <a:spcPts val="0"/>
                        </a:spcAft>
                      </a:pPr>
                      <a:r>
                        <a:rPr lang="en-US" sz="1200">
                          <a:effectLst/>
                        </a:rPr>
                        <a:t> </a:t>
                      </a:r>
                    </a:p>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gn="ctr">
                        <a:lnSpc>
                          <a:spcPct val="107000"/>
                        </a:lnSpc>
                        <a:spcBef>
                          <a:spcPts val="0"/>
                        </a:spcBef>
                        <a:spcAft>
                          <a:spcPts val="0"/>
                        </a:spcAft>
                      </a:pPr>
                      <a:r>
                        <a:rPr lang="en-US" sz="1200" b="1" dirty="0">
                          <a:effectLst/>
                        </a:rPr>
                        <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r>
              <a:tr h="517685">
                <a:tc>
                  <a:txBody>
                    <a:bodyPr/>
                    <a:lstStyle/>
                    <a:p>
                      <a:pPr marL="0" marR="0" algn="ctr">
                        <a:lnSpc>
                          <a:spcPct val="107000"/>
                        </a:lnSpc>
                        <a:spcBef>
                          <a:spcPts val="0"/>
                        </a:spcBef>
                        <a:spcAft>
                          <a:spcPts val="0"/>
                        </a:spcAft>
                      </a:pPr>
                      <a:r>
                        <a:rPr lang="en-US" sz="12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nSpc>
                          <a:spcPct val="107000"/>
                        </a:lnSpc>
                        <a:spcBef>
                          <a:spcPts val="0"/>
                        </a:spcBef>
                        <a:spcAft>
                          <a:spcPts val="0"/>
                        </a:spcAft>
                      </a:pPr>
                      <a:r>
                        <a:rPr lang="en-US" sz="1200">
                          <a:effectLst/>
                        </a:rPr>
                        <a:t> </a:t>
                      </a:r>
                    </a:p>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gn="ctr">
                        <a:lnSpc>
                          <a:spcPct val="107000"/>
                        </a:lnSpc>
                        <a:spcBef>
                          <a:spcPts val="0"/>
                        </a:spcBef>
                        <a:spcAft>
                          <a:spcPts val="0"/>
                        </a:spcAft>
                      </a:pPr>
                      <a:r>
                        <a:rPr lang="en-US" sz="1200" b="1" dirty="0">
                          <a:effectLst/>
                        </a:rPr>
                        <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nSpc>
                          <a:spcPct val="107000"/>
                        </a:lnSpc>
                        <a:spcBef>
                          <a:spcPts val="0"/>
                        </a:spcBef>
                        <a:spcAft>
                          <a:spcPts val="0"/>
                        </a:spcAft>
                      </a:pPr>
                      <a:r>
                        <a:rPr lang="en-US" sz="1200" dirty="0">
                          <a:effectLst/>
                        </a:rPr>
                        <a:t> </a:t>
                      </a:r>
                    </a:p>
                    <a:p>
                      <a:pPr marL="0" marR="0" algn="ctr">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r>
              <a:tr h="517685">
                <a:tc>
                  <a:txBody>
                    <a:bodyPr/>
                    <a:lstStyle/>
                    <a:p>
                      <a:pPr marL="0" marR="0" algn="ctr">
                        <a:lnSpc>
                          <a:spcPct val="107000"/>
                        </a:lnSpc>
                        <a:spcBef>
                          <a:spcPts val="0"/>
                        </a:spcBef>
                        <a:spcAft>
                          <a:spcPts val="0"/>
                        </a:spcAft>
                      </a:pPr>
                      <a:r>
                        <a:rPr lang="en-US" sz="1200">
                          <a:effectLst/>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nSpc>
                          <a:spcPct val="107000"/>
                        </a:lnSpc>
                        <a:spcBef>
                          <a:spcPts val="0"/>
                        </a:spcBef>
                        <a:spcAft>
                          <a:spcPts val="0"/>
                        </a:spcAft>
                      </a:pPr>
                      <a:r>
                        <a:rPr lang="en-US" sz="1200">
                          <a:effectLst/>
                        </a:rPr>
                        <a:t> </a:t>
                      </a:r>
                    </a:p>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gn="ctr">
                        <a:lnSpc>
                          <a:spcPct val="107000"/>
                        </a:lnSpc>
                        <a:spcBef>
                          <a:spcPts val="0"/>
                        </a:spcBef>
                        <a:spcAft>
                          <a:spcPts val="0"/>
                        </a:spcAft>
                      </a:pPr>
                      <a:r>
                        <a:rPr lang="en-US" sz="1200" b="1" dirty="0">
                          <a:effectLst/>
                        </a:rPr>
                        <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nSpc>
                          <a:spcPct val="107000"/>
                        </a:lnSpc>
                        <a:spcBef>
                          <a:spcPts val="0"/>
                        </a:spcBef>
                        <a:spcAft>
                          <a:spcPts val="0"/>
                        </a:spcAft>
                      </a:pPr>
                      <a:r>
                        <a:rPr lang="en-US" sz="1200">
                          <a:effectLst/>
                        </a:rPr>
                        <a:t> </a:t>
                      </a:r>
                    </a:p>
                    <a:p>
                      <a:pPr marL="0" marR="0" algn="ctr">
                        <a:lnSpc>
                          <a:spcPct val="107000"/>
                        </a:lnSpc>
                        <a:spcBef>
                          <a:spcPts val="0"/>
                        </a:spcBef>
                        <a:spcAft>
                          <a:spcPts val="0"/>
                        </a:spcAft>
                      </a:pPr>
                      <a:r>
                        <a:rPr lang="en-US" sz="1200">
                          <a:effectLst/>
                        </a:rPr>
                        <a:t> </a:t>
                      </a:r>
                    </a:p>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r>
              <a:tr h="517685">
                <a:tc>
                  <a:txBody>
                    <a:bodyPr/>
                    <a:lstStyle/>
                    <a:p>
                      <a:pPr marL="0" marR="0" algn="ctr">
                        <a:lnSpc>
                          <a:spcPct val="107000"/>
                        </a:lnSpc>
                        <a:spcBef>
                          <a:spcPts val="0"/>
                        </a:spcBef>
                        <a:spcAft>
                          <a:spcPts val="0"/>
                        </a:spcAft>
                      </a:pPr>
                      <a:r>
                        <a:rPr lang="en-US" sz="1200">
                          <a:effectLst/>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nSpc>
                          <a:spcPct val="107000"/>
                        </a:lnSpc>
                        <a:spcBef>
                          <a:spcPts val="0"/>
                        </a:spcBef>
                        <a:spcAft>
                          <a:spcPts val="0"/>
                        </a:spcAft>
                      </a:pPr>
                      <a:r>
                        <a:rPr lang="en-US" sz="1200">
                          <a:effectLst/>
                        </a:rPr>
                        <a:t> </a:t>
                      </a:r>
                    </a:p>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gn="ctr">
                        <a:lnSpc>
                          <a:spcPct val="107000"/>
                        </a:lnSpc>
                        <a:spcBef>
                          <a:spcPts val="0"/>
                        </a:spcBef>
                        <a:spcAft>
                          <a:spcPts val="0"/>
                        </a:spcAft>
                      </a:pPr>
                      <a:r>
                        <a:rPr lang="en-US" sz="1200" b="1" dirty="0">
                          <a:effectLst/>
                        </a:rPr>
                        <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nSpc>
                          <a:spcPct val="107000"/>
                        </a:lnSpc>
                        <a:spcBef>
                          <a:spcPts val="0"/>
                        </a:spcBef>
                        <a:spcAft>
                          <a:spcPts val="0"/>
                        </a:spcAft>
                      </a:pPr>
                      <a:r>
                        <a:rPr lang="en-US" sz="1200">
                          <a:effectLst/>
                        </a:rPr>
                        <a:t> </a:t>
                      </a:r>
                    </a:p>
                    <a:p>
                      <a:pPr marL="0" marR="0" algn="ctr">
                        <a:lnSpc>
                          <a:spcPct val="107000"/>
                        </a:lnSpc>
                        <a:spcBef>
                          <a:spcPts val="0"/>
                        </a:spcBef>
                        <a:spcAft>
                          <a:spcPts val="0"/>
                        </a:spcAft>
                      </a:pPr>
                      <a:r>
                        <a:rPr lang="en-US" sz="1200">
                          <a:effectLst/>
                        </a:rPr>
                        <a:t> </a:t>
                      </a:r>
                    </a:p>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r>
              <a:tr h="693227">
                <a:tc>
                  <a:txBody>
                    <a:bodyPr/>
                    <a:lstStyle/>
                    <a:p>
                      <a:pPr marL="0" marR="0" algn="ctr">
                        <a:lnSpc>
                          <a:spcPct val="107000"/>
                        </a:lnSpc>
                        <a:spcBef>
                          <a:spcPts val="0"/>
                        </a:spcBef>
                        <a:spcAft>
                          <a:spcPts val="0"/>
                        </a:spcAft>
                      </a:pPr>
                      <a:r>
                        <a:rPr lang="en-US" sz="1200">
                          <a:effectLst/>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nSpc>
                          <a:spcPct val="107000"/>
                        </a:lnSpc>
                        <a:spcBef>
                          <a:spcPts val="0"/>
                        </a:spcBef>
                        <a:spcAft>
                          <a:spcPts val="0"/>
                        </a:spcAft>
                      </a:pPr>
                      <a:r>
                        <a:rPr lang="en-US" sz="1200">
                          <a:effectLst/>
                        </a:rPr>
                        <a:t> </a:t>
                      </a:r>
                    </a:p>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gn="ctr">
                        <a:lnSpc>
                          <a:spcPct val="107000"/>
                        </a:lnSpc>
                        <a:spcBef>
                          <a:spcPts val="0"/>
                        </a:spcBef>
                        <a:spcAft>
                          <a:spcPts val="0"/>
                        </a:spcAft>
                      </a:pPr>
                      <a:r>
                        <a:rPr lang="en-US" sz="1200" b="1" dirty="0">
                          <a:effectLst/>
                        </a:rPr>
                        <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nSpc>
                          <a:spcPct val="107000"/>
                        </a:lnSpc>
                        <a:spcBef>
                          <a:spcPts val="0"/>
                        </a:spcBef>
                        <a:spcAft>
                          <a:spcPts val="0"/>
                        </a:spcAft>
                      </a:pPr>
                      <a:r>
                        <a:rPr lang="en-US" sz="1200">
                          <a:effectLst/>
                        </a:rPr>
                        <a:t> </a:t>
                      </a:r>
                    </a:p>
                    <a:p>
                      <a:pPr marL="0" marR="0">
                        <a:lnSpc>
                          <a:spcPct val="107000"/>
                        </a:lnSpc>
                        <a:spcBef>
                          <a:spcPts val="0"/>
                        </a:spcBef>
                        <a:spcAft>
                          <a:spcPts val="0"/>
                        </a:spcAft>
                      </a:pPr>
                      <a:r>
                        <a:rPr lang="en-US" sz="1200">
                          <a:effectLst/>
                        </a:rPr>
                        <a:t> </a:t>
                      </a:r>
                    </a:p>
                    <a:p>
                      <a:pPr marL="0" marR="0">
                        <a:lnSpc>
                          <a:spcPct val="107000"/>
                        </a:lnSpc>
                        <a:spcBef>
                          <a:spcPts val="0"/>
                        </a:spcBef>
                        <a:spcAft>
                          <a:spcPts val="0"/>
                        </a:spcAft>
                      </a:pPr>
                      <a:r>
                        <a:rPr lang="en-US" sz="1200">
                          <a:effectLst/>
                        </a:rPr>
                        <a:t> </a:t>
                      </a:r>
                    </a:p>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777" marR="34777" marT="0" marB="0"/>
                </a:tc>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9453" y="528590"/>
            <a:ext cx="2602689" cy="580865"/>
          </a:xfrm>
          <a:prstGeom prst="rect">
            <a:avLst/>
          </a:prstGeom>
        </p:spPr>
      </p:pic>
    </p:spTree>
    <p:extLst>
      <p:ext uri="{BB962C8B-B14F-4D97-AF65-F5344CB8AC3E}">
        <p14:creationId xmlns:p14="http://schemas.microsoft.com/office/powerpoint/2010/main" val="2440160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02969"/>
            <a:ext cx="3914274" cy="938463"/>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t>Assigned to:</a:t>
            </a:r>
            <a:endParaRPr lang="en-US" b="1" dirty="0"/>
          </a:p>
        </p:txBody>
      </p:sp>
      <p:sp>
        <p:nvSpPr>
          <p:cNvPr id="5" name="Rectangle 4"/>
          <p:cNvSpPr/>
          <p:nvPr/>
        </p:nvSpPr>
        <p:spPr>
          <a:xfrm>
            <a:off x="230653" y="865819"/>
            <a:ext cx="3741730"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Hypothesis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230653" y="2446051"/>
            <a:ext cx="245932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Testing</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230653" y="1789149"/>
            <a:ext cx="11512168" cy="646331"/>
          </a:xfrm>
          <a:prstGeom prst="rect">
            <a:avLst/>
          </a:prstGeom>
          <a:noFill/>
        </p:spPr>
        <p:txBody>
          <a:bodyPr wrap="square" rtlCol="0">
            <a:spAutoFit/>
          </a:bodyPr>
          <a:lstStyle/>
          <a:p>
            <a:r>
              <a:rPr lang="en-US" b="1" i="1" dirty="0" smtClean="0">
                <a:solidFill>
                  <a:srgbClr val="FF0000"/>
                </a:solidFill>
              </a:rPr>
              <a:t>Develop a hypothesis that you can test on your own to better understand how gears work</a:t>
            </a:r>
          </a:p>
          <a:p>
            <a:r>
              <a:rPr lang="en-US" b="1" i="1" dirty="0" smtClean="0">
                <a:solidFill>
                  <a:srgbClr val="FF0000"/>
                </a:solidFill>
              </a:rPr>
              <a:t>[Remember that a hypothesis is an </a:t>
            </a:r>
            <a:r>
              <a:rPr lang="en-US" b="1" i="1" u="sng" dirty="0" smtClean="0">
                <a:solidFill>
                  <a:srgbClr val="FF0000"/>
                </a:solidFill>
              </a:rPr>
              <a:t>educated guess</a:t>
            </a:r>
            <a:r>
              <a:rPr lang="en-US" b="1" i="1" dirty="0" smtClean="0">
                <a:solidFill>
                  <a:srgbClr val="FF0000"/>
                </a:solidFill>
              </a:rPr>
              <a:t> using if, then, and because statements.]</a:t>
            </a:r>
            <a:endParaRPr lang="en-US" b="1" i="1" dirty="0">
              <a:solidFill>
                <a:srgbClr val="FF0000"/>
              </a:solidFill>
            </a:endParaRPr>
          </a:p>
        </p:txBody>
      </p:sp>
      <p:sp>
        <p:nvSpPr>
          <p:cNvPr id="8" name="TextBox 7"/>
          <p:cNvSpPr txBox="1"/>
          <p:nvPr/>
        </p:nvSpPr>
        <p:spPr>
          <a:xfrm>
            <a:off x="230653" y="3389522"/>
            <a:ext cx="11512168" cy="369332"/>
          </a:xfrm>
          <a:prstGeom prst="rect">
            <a:avLst/>
          </a:prstGeom>
          <a:noFill/>
        </p:spPr>
        <p:txBody>
          <a:bodyPr wrap="square" rtlCol="0">
            <a:spAutoFit/>
          </a:bodyPr>
          <a:lstStyle/>
          <a:p>
            <a:r>
              <a:rPr lang="en-US" b="1" i="1" dirty="0" smtClean="0">
                <a:solidFill>
                  <a:srgbClr val="FF0000"/>
                </a:solidFill>
              </a:rPr>
              <a:t>Develop a way to test your hypothesis to see if it is correct or incorrect.</a:t>
            </a:r>
          </a:p>
        </p:txBody>
      </p:sp>
      <p:sp>
        <p:nvSpPr>
          <p:cNvPr id="9" name="Rectangle 8"/>
          <p:cNvSpPr/>
          <p:nvPr/>
        </p:nvSpPr>
        <p:spPr>
          <a:xfrm>
            <a:off x="230653" y="3758854"/>
            <a:ext cx="2387192"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Results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p:nvSpPr>
        <p:spPr>
          <a:xfrm>
            <a:off x="230653" y="4769068"/>
            <a:ext cx="11512168" cy="646331"/>
          </a:xfrm>
          <a:prstGeom prst="rect">
            <a:avLst/>
          </a:prstGeom>
          <a:noFill/>
        </p:spPr>
        <p:txBody>
          <a:bodyPr wrap="square" rtlCol="0">
            <a:spAutoFit/>
          </a:bodyPr>
          <a:lstStyle/>
          <a:p>
            <a:r>
              <a:rPr lang="en-US" b="1" i="1" dirty="0" smtClean="0">
                <a:solidFill>
                  <a:srgbClr val="FF0000"/>
                </a:solidFill>
              </a:rPr>
              <a:t>What did you learn by performing the test? Was your hypothesis correct or incorrect? How does this information impact your design for your solar car? </a:t>
            </a:r>
          </a:p>
        </p:txBody>
      </p:sp>
    </p:spTree>
    <p:extLst>
      <p:ext uri="{BB962C8B-B14F-4D97-AF65-F5344CB8AC3E}">
        <p14:creationId xmlns:p14="http://schemas.microsoft.com/office/powerpoint/2010/main" val="1366244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40047"/>
            <a:ext cx="12192000" cy="1046440"/>
          </a:xfrm>
          <a:prstGeom prst="rect">
            <a:avLst/>
          </a:prstGeom>
        </p:spPr>
        <p:txBody>
          <a:bodyPr wrap="square">
            <a:spAutoFit/>
          </a:bodyPr>
          <a:lstStyle/>
          <a:p>
            <a:pPr algn="ctr"/>
            <a:r>
              <a:rPr lang="en-US" sz="4800" b="1" dirty="0" smtClean="0"/>
              <a:t>Investigation: Solar Power</a:t>
            </a:r>
            <a:endParaRPr lang="en-US" sz="4800" b="1" i="1" dirty="0"/>
          </a:p>
          <a:p>
            <a:pPr algn="ctr"/>
            <a:r>
              <a:rPr lang="en-US" sz="1400" b="1" i="1" dirty="0" smtClean="0"/>
              <a:t>[This slide is for some background on the topic. Feel free to delete it once you are finished reviewing the information.]</a:t>
            </a:r>
            <a:endParaRPr lang="en-US" sz="1400" b="1" dirty="0" smtClean="0"/>
          </a:p>
        </p:txBody>
      </p:sp>
      <p:pic>
        <p:nvPicPr>
          <p:cNvPr id="3" name="Picture 2"/>
          <p:cNvPicPr>
            <a:picLocks noChangeAspect="1"/>
          </p:cNvPicPr>
          <p:nvPr/>
        </p:nvPicPr>
        <p:blipFill>
          <a:blip r:embed="rId2"/>
          <a:stretch>
            <a:fillRect/>
          </a:stretch>
        </p:blipFill>
        <p:spPr>
          <a:xfrm>
            <a:off x="398879" y="2015072"/>
            <a:ext cx="11394243" cy="4709620"/>
          </a:xfrm>
          <a:prstGeom prst="rect">
            <a:avLst/>
          </a:prstGeom>
        </p:spPr>
      </p:pic>
      <p:pic>
        <p:nvPicPr>
          <p:cNvPr id="4" name="Picture 3"/>
          <p:cNvPicPr>
            <a:picLocks noChangeAspect="1"/>
          </p:cNvPicPr>
          <p:nvPr/>
        </p:nvPicPr>
        <p:blipFill>
          <a:blip r:embed="rId3"/>
          <a:stretch>
            <a:fillRect/>
          </a:stretch>
        </p:blipFill>
        <p:spPr>
          <a:xfrm>
            <a:off x="161018" y="1612234"/>
            <a:ext cx="10077573" cy="4419598"/>
          </a:xfrm>
          <a:prstGeom prst="rect">
            <a:avLst/>
          </a:prstGeom>
        </p:spPr>
      </p:pic>
    </p:spTree>
    <p:extLst>
      <p:ext uri="{BB962C8B-B14F-4D97-AF65-F5344CB8AC3E}">
        <p14:creationId xmlns:p14="http://schemas.microsoft.com/office/powerpoint/2010/main" val="3962475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1838" y="230998"/>
            <a:ext cx="2242764" cy="661037"/>
          </a:xfrm>
          <a:prstGeom prst="rect">
            <a:avLst/>
          </a:prstGeom>
        </p:spPr>
      </p:pic>
      <p:sp>
        <p:nvSpPr>
          <p:cNvPr id="3" name="Rectangle 2"/>
          <p:cNvSpPr/>
          <p:nvPr/>
        </p:nvSpPr>
        <p:spPr>
          <a:xfrm>
            <a:off x="0" y="421493"/>
            <a:ext cx="9761838" cy="1569660"/>
          </a:xfrm>
          <a:prstGeom prst="rect">
            <a:avLst/>
          </a:prstGeom>
        </p:spPr>
        <p:txBody>
          <a:bodyPr wrap="square">
            <a:spAutoFit/>
          </a:bodyPr>
          <a:lstStyle/>
          <a:p>
            <a:r>
              <a:rPr lang="en-US" sz="4800" b="1" dirty="0" smtClean="0"/>
              <a:t>Understanding </a:t>
            </a:r>
            <a:r>
              <a:rPr lang="en-US" sz="4800" b="1" dirty="0" smtClean="0"/>
              <a:t/>
            </a:r>
            <a:br>
              <a:rPr lang="en-US" sz="4800" b="1" dirty="0" smtClean="0"/>
            </a:br>
            <a:r>
              <a:rPr lang="en-US" sz="4800" b="1" dirty="0" smtClean="0"/>
              <a:t>the Solar </a:t>
            </a:r>
            <a:r>
              <a:rPr lang="en-US" sz="4800" b="1" dirty="0" smtClean="0"/>
              <a:t>Workshop</a:t>
            </a:r>
            <a:endParaRPr lang="en-US" sz="4800" b="1" i="1" dirty="0"/>
          </a:p>
        </p:txBody>
      </p:sp>
      <p:sp>
        <p:nvSpPr>
          <p:cNvPr id="4" name="TextBox 3"/>
          <p:cNvSpPr txBox="1"/>
          <p:nvPr/>
        </p:nvSpPr>
        <p:spPr>
          <a:xfrm>
            <a:off x="433137" y="2143340"/>
            <a:ext cx="11571465" cy="2308324"/>
          </a:xfrm>
          <a:prstGeom prst="rect">
            <a:avLst/>
          </a:prstGeom>
          <a:noFill/>
        </p:spPr>
        <p:txBody>
          <a:bodyPr wrap="square" rtlCol="0">
            <a:spAutoFit/>
          </a:bodyPr>
          <a:lstStyle/>
          <a:p>
            <a:r>
              <a:rPr lang="en-US" b="1" i="1" dirty="0" smtClean="0"/>
              <a:t>Below answer the questions about solar energy:</a:t>
            </a:r>
            <a:endParaRPr lang="en-US" dirty="0" smtClean="0"/>
          </a:p>
          <a:p>
            <a:endParaRPr lang="en-US" b="1" i="1" dirty="0"/>
          </a:p>
          <a:p>
            <a:pPr marL="285750" indent="-285750">
              <a:buFont typeface="Arial" panose="020B0604020202020204" pitchFamily="34" charset="0"/>
              <a:buChar char="•"/>
            </a:pPr>
            <a:r>
              <a:rPr lang="en-US" b="1" dirty="0" smtClean="0">
                <a:solidFill>
                  <a:srgbClr val="FF0000"/>
                </a:solidFill>
              </a:rPr>
              <a:t>How were you able to take a reading of the sun’s energy?</a:t>
            </a:r>
          </a:p>
          <a:p>
            <a:pPr marL="285750" indent="-285750">
              <a:buFont typeface="Arial" panose="020B0604020202020204" pitchFamily="34" charset="0"/>
              <a:buChar char="•"/>
            </a:pPr>
            <a:r>
              <a:rPr lang="en-US" b="1" dirty="0" smtClean="0">
                <a:solidFill>
                  <a:srgbClr val="FF0000"/>
                </a:solidFill>
              </a:rPr>
              <a:t>What position was the solar panel in that provided you with the MOST energy? LEAST energy?</a:t>
            </a:r>
          </a:p>
          <a:p>
            <a:pPr marL="285750" indent="-285750">
              <a:buFont typeface="Arial" panose="020B0604020202020204" pitchFamily="34" charset="0"/>
              <a:buChar char="•"/>
            </a:pPr>
            <a:r>
              <a:rPr lang="en-US" b="1" dirty="0" smtClean="0">
                <a:solidFill>
                  <a:srgbClr val="FF0000"/>
                </a:solidFill>
              </a:rPr>
              <a:t>How did you adapt your knowledge from the initial tests to maximize the energy generated for the final “Student Choice” measurements?</a:t>
            </a:r>
          </a:p>
          <a:p>
            <a:pPr marL="285750" indent="-285750">
              <a:buFont typeface="Arial" panose="020B0604020202020204" pitchFamily="34" charset="0"/>
              <a:buChar char="•"/>
            </a:pPr>
            <a:r>
              <a:rPr lang="en-US" b="1" dirty="0" smtClean="0">
                <a:solidFill>
                  <a:srgbClr val="FF0000"/>
                </a:solidFill>
              </a:rPr>
              <a:t>What was the highest amount of solar energy you were able to generate? What was the lowest amount of energy you were able to generate?</a:t>
            </a:r>
            <a:endParaRPr lang="en-US" b="1" dirty="0">
              <a:solidFill>
                <a:srgbClr val="FF0000"/>
              </a:solidFill>
            </a:endParaRPr>
          </a:p>
        </p:txBody>
      </p:sp>
      <p:sp>
        <p:nvSpPr>
          <p:cNvPr id="5" name="Rectangle 4"/>
          <p:cNvSpPr/>
          <p:nvPr/>
        </p:nvSpPr>
        <p:spPr>
          <a:xfrm>
            <a:off x="0" y="5702969"/>
            <a:ext cx="3914274" cy="938463"/>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t>Assigned to:</a:t>
            </a:r>
            <a:endParaRPr lang="en-US" b="1" dirty="0"/>
          </a:p>
        </p:txBody>
      </p:sp>
    </p:spTree>
    <p:extLst>
      <p:ext uri="{BB962C8B-B14F-4D97-AF65-F5344CB8AC3E}">
        <p14:creationId xmlns:p14="http://schemas.microsoft.com/office/powerpoint/2010/main" val="919581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653" y="865819"/>
            <a:ext cx="3741730"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Hypothesis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230653" y="2446051"/>
            <a:ext cx="245932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Testing</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Rectangle 3"/>
          <p:cNvSpPr/>
          <p:nvPr/>
        </p:nvSpPr>
        <p:spPr>
          <a:xfrm>
            <a:off x="0" y="5702969"/>
            <a:ext cx="3914274" cy="938463"/>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t>Assigned to:</a:t>
            </a:r>
            <a:endParaRPr lang="en-US" b="1" dirty="0"/>
          </a:p>
        </p:txBody>
      </p:sp>
      <p:sp>
        <p:nvSpPr>
          <p:cNvPr id="5" name="TextBox 4"/>
          <p:cNvSpPr txBox="1"/>
          <p:nvPr/>
        </p:nvSpPr>
        <p:spPr>
          <a:xfrm>
            <a:off x="230653" y="1789149"/>
            <a:ext cx="11512168" cy="646331"/>
          </a:xfrm>
          <a:prstGeom prst="rect">
            <a:avLst/>
          </a:prstGeom>
          <a:noFill/>
        </p:spPr>
        <p:txBody>
          <a:bodyPr wrap="square" rtlCol="0">
            <a:spAutoFit/>
          </a:bodyPr>
          <a:lstStyle/>
          <a:p>
            <a:r>
              <a:rPr lang="en-US" b="1" i="1" dirty="0" smtClean="0">
                <a:solidFill>
                  <a:srgbClr val="FF0000"/>
                </a:solidFill>
              </a:rPr>
              <a:t>Develop a hypothesis that you can test on your own to better understand how your solar panel works</a:t>
            </a:r>
          </a:p>
          <a:p>
            <a:r>
              <a:rPr lang="en-US" b="1" i="1" dirty="0" smtClean="0">
                <a:solidFill>
                  <a:srgbClr val="FF0000"/>
                </a:solidFill>
              </a:rPr>
              <a:t>[Remember that a hypothesis is an </a:t>
            </a:r>
            <a:r>
              <a:rPr lang="en-US" b="1" i="1" u="sng" dirty="0" smtClean="0">
                <a:solidFill>
                  <a:srgbClr val="FF0000"/>
                </a:solidFill>
              </a:rPr>
              <a:t>educated guess</a:t>
            </a:r>
            <a:r>
              <a:rPr lang="en-US" b="1" i="1" dirty="0" smtClean="0">
                <a:solidFill>
                  <a:srgbClr val="FF0000"/>
                </a:solidFill>
              </a:rPr>
              <a:t> using if, then, and because statements.]</a:t>
            </a:r>
            <a:endParaRPr lang="en-US" b="1" i="1" dirty="0">
              <a:solidFill>
                <a:srgbClr val="FF0000"/>
              </a:solidFill>
            </a:endParaRPr>
          </a:p>
        </p:txBody>
      </p:sp>
      <p:sp>
        <p:nvSpPr>
          <p:cNvPr id="6" name="TextBox 5"/>
          <p:cNvSpPr txBox="1"/>
          <p:nvPr/>
        </p:nvSpPr>
        <p:spPr>
          <a:xfrm>
            <a:off x="230653" y="3389522"/>
            <a:ext cx="11512168" cy="369332"/>
          </a:xfrm>
          <a:prstGeom prst="rect">
            <a:avLst/>
          </a:prstGeom>
          <a:noFill/>
        </p:spPr>
        <p:txBody>
          <a:bodyPr wrap="square" rtlCol="0">
            <a:spAutoFit/>
          </a:bodyPr>
          <a:lstStyle/>
          <a:p>
            <a:r>
              <a:rPr lang="en-US" b="1" i="1" dirty="0" smtClean="0">
                <a:solidFill>
                  <a:srgbClr val="FF0000"/>
                </a:solidFill>
              </a:rPr>
              <a:t>Develop a way to test your hypothesis to see if it is correct or incorrect.</a:t>
            </a:r>
          </a:p>
        </p:txBody>
      </p:sp>
      <p:sp>
        <p:nvSpPr>
          <p:cNvPr id="7" name="Rectangle 6"/>
          <p:cNvSpPr/>
          <p:nvPr/>
        </p:nvSpPr>
        <p:spPr>
          <a:xfrm>
            <a:off x="230653" y="3758854"/>
            <a:ext cx="2387192"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Results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8" name="TextBox 7"/>
          <p:cNvSpPr txBox="1"/>
          <p:nvPr/>
        </p:nvSpPr>
        <p:spPr>
          <a:xfrm>
            <a:off x="230653" y="4769068"/>
            <a:ext cx="11512168" cy="646331"/>
          </a:xfrm>
          <a:prstGeom prst="rect">
            <a:avLst/>
          </a:prstGeom>
          <a:noFill/>
        </p:spPr>
        <p:txBody>
          <a:bodyPr wrap="square" rtlCol="0">
            <a:spAutoFit/>
          </a:bodyPr>
          <a:lstStyle/>
          <a:p>
            <a:r>
              <a:rPr lang="en-US" b="1" i="1" dirty="0" smtClean="0">
                <a:solidFill>
                  <a:srgbClr val="FF0000"/>
                </a:solidFill>
              </a:rPr>
              <a:t>What did you learn by performing the test? Was your hypothesis correct or incorrect? How does this information impact your design for your solar car? </a:t>
            </a:r>
          </a:p>
        </p:txBody>
      </p:sp>
    </p:spTree>
    <p:extLst>
      <p:ext uri="{BB962C8B-B14F-4D97-AF65-F5344CB8AC3E}">
        <p14:creationId xmlns:p14="http://schemas.microsoft.com/office/powerpoint/2010/main" val="1441197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40047"/>
            <a:ext cx="12192000" cy="1046440"/>
          </a:xfrm>
          <a:prstGeom prst="rect">
            <a:avLst/>
          </a:prstGeom>
        </p:spPr>
        <p:txBody>
          <a:bodyPr wrap="square">
            <a:spAutoFit/>
          </a:bodyPr>
          <a:lstStyle/>
          <a:p>
            <a:pPr algn="ctr"/>
            <a:r>
              <a:rPr lang="en-US" sz="4800" b="1" dirty="0" smtClean="0"/>
              <a:t>Investigation: Aerodynamics</a:t>
            </a:r>
            <a:endParaRPr lang="en-US" sz="4800" b="1" i="1" dirty="0"/>
          </a:p>
          <a:p>
            <a:pPr algn="ctr"/>
            <a:r>
              <a:rPr lang="en-US" sz="1400" b="1" i="1" dirty="0" smtClean="0"/>
              <a:t>[This slide is for some background on the topic. Feel free to delete it once you are finished reviewing the information.]</a:t>
            </a:r>
            <a:endParaRPr lang="en-US" sz="1400" b="1" dirty="0" smtClean="0"/>
          </a:p>
        </p:txBody>
      </p:sp>
      <p:pic>
        <p:nvPicPr>
          <p:cNvPr id="3" name="Picture 2" descr="http://wardsauto.com/site-files/wardsauto.com/files/imagecache/large_img/uploads/2013/04/mercedes-cla-wind-tunn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2486066"/>
            <a:ext cx="5667375" cy="3190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1053" y="2165684"/>
            <a:ext cx="5438273"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Aerodynamics is the study of the interaction between the air and an object moving through it.</a:t>
            </a:r>
          </a:p>
          <a:p>
            <a:pPr marL="285750" indent="-285750">
              <a:buFont typeface="Arial" panose="020B0604020202020204" pitchFamily="34" charset="0"/>
              <a:buChar char="•"/>
            </a:pPr>
            <a:r>
              <a:rPr lang="en-US" b="1" dirty="0" smtClean="0"/>
              <a:t>Drag</a:t>
            </a:r>
            <a:r>
              <a:rPr lang="en-US" dirty="0" smtClean="0"/>
              <a:t> – is the force that pushes the car backwards. Minimizing drag is important in consistent speed of your vehicle while moving.</a:t>
            </a:r>
          </a:p>
          <a:p>
            <a:pPr marL="285750" indent="-285750">
              <a:buFont typeface="Arial" panose="020B0604020202020204" pitchFamily="34" charset="0"/>
              <a:buChar char="•"/>
            </a:pPr>
            <a:r>
              <a:rPr lang="en-US" dirty="0" smtClean="0"/>
              <a:t>Different shapes interact with the air differently as the move through it.</a:t>
            </a:r>
            <a:endParaRPr lang="en-US" dirty="0"/>
          </a:p>
        </p:txBody>
      </p:sp>
    </p:spTree>
    <p:extLst>
      <p:ext uri="{BB962C8B-B14F-4D97-AF65-F5344CB8AC3E}">
        <p14:creationId xmlns:p14="http://schemas.microsoft.com/office/powerpoint/2010/main" val="1559903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rag Coefficient Val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8509" y="1698782"/>
            <a:ext cx="4157217" cy="49886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540047"/>
            <a:ext cx="12192000" cy="1046440"/>
          </a:xfrm>
          <a:prstGeom prst="rect">
            <a:avLst/>
          </a:prstGeom>
        </p:spPr>
        <p:txBody>
          <a:bodyPr wrap="square">
            <a:spAutoFit/>
          </a:bodyPr>
          <a:lstStyle/>
          <a:p>
            <a:pPr algn="ctr"/>
            <a:r>
              <a:rPr lang="en-US" sz="4800" b="1" dirty="0" smtClean="0"/>
              <a:t>Investigation: Aerodynamics</a:t>
            </a:r>
            <a:endParaRPr lang="en-US" sz="4800" b="1" i="1" dirty="0"/>
          </a:p>
          <a:p>
            <a:pPr algn="ctr"/>
            <a:r>
              <a:rPr lang="en-US" sz="1400" b="1" i="1" dirty="0" smtClean="0"/>
              <a:t>[This slide is for some background on the topic. Feel free to delete it once you are finished reviewing the information.]</a:t>
            </a:r>
            <a:endParaRPr lang="en-US" sz="1400" b="1" dirty="0" smtClean="0"/>
          </a:p>
        </p:txBody>
      </p:sp>
      <p:sp>
        <p:nvSpPr>
          <p:cNvPr id="4" name="TextBox 3"/>
          <p:cNvSpPr txBox="1"/>
          <p:nvPr/>
        </p:nvSpPr>
        <p:spPr>
          <a:xfrm>
            <a:off x="689811" y="1989221"/>
            <a:ext cx="5662863" cy="3416320"/>
          </a:xfrm>
          <a:prstGeom prst="rect">
            <a:avLst/>
          </a:prstGeom>
          <a:noFill/>
        </p:spPr>
        <p:txBody>
          <a:bodyPr wrap="square" rtlCol="0">
            <a:spAutoFit/>
          </a:bodyPr>
          <a:lstStyle/>
          <a:p>
            <a:r>
              <a:rPr lang="en-US" b="1" dirty="0" smtClean="0"/>
              <a:t>Things to think about</a:t>
            </a:r>
          </a:p>
          <a:p>
            <a:endParaRPr lang="en-US" b="1" dirty="0" smtClean="0"/>
          </a:p>
          <a:p>
            <a:pPr marL="285750" indent="-285750">
              <a:buFont typeface="Arial" panose="020B0604020202020204" pitchFamily="34" charset="0"/>
              <a:buChar char="•"/>
            </a:pPr>
            <a:r>
              <a:rPr lang="en-US" dirty="0" smtClean="0"/>
              <a:t>How is the shape of my car impacting the way it travels through the air?</a:t>
            </a:r>
          </a:p>
          <a:p>
            <a:pPr marL="285750" indent="-285750">
              <a:buFont typeface="Arial" panose="020B0604020202020204" pitchFamily="34" charset="0"/>
              <a:buChar char="•"/>
            </a:pPr>
            <a:r>
              <a:rPr lang="en-US" dirty="0" smtClean="0"/>
              <a:t>What is happening to an object, such as the square, that has a flat front?</a:t>
            </a:r>
          </a:p>
          <a:p>
            <a:pPr marL="285750" indent="-285750">
              <a:buFont typeface="Arial" panose="020B0604020202020204" pitchFamily="34" charset="0"/>
              <a:buChar char="•"/>
            </a:pPr>
            <a:r>
              <a:rPr lang="en-US" dirty="0" smtClean="0"/>
              <a:t>What is happening to an abject, such as a triangle, that has a drop off at the back of the shape?</a:t>
            </a:r>
          </a:p>
          <a:p>
            <a:pPr marL="285750" indent="-285750">
              <a:buFont typeface="Arial" panose="020B0604020202020204" pitchFamily="34" charset="0"/>
              <a:buChar char="•"/>
            </a:pPr>
            <a:r>
              <a:rPr lang="en-US" dirty="0" smtClean="0"/>
              <a:t>What is happening with the tear drop shaped object? What force is being created by that shape?</a:t>
            </a:r>
            <a:endParaRPr lang="en-US" dirty="0"/>
          </a:p>
        </p:txBody>
      </p:sp>
    </p:spTree>
    <p:extLst>
      <p:ext uri="{BB962C8B-B14F-4D97-AF65-F5344CB8AC3E}">
        <p14:creationId xmlns:p14="http://schemas.microsoft.com/office/powerpoint/2010/main" val="137014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653" y="865819"/>
            <a:ext cx="3741730"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Hypothesis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230653" y="2446051"/>
            <a:ext cx="245932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Testing</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Rectangle 3"/>
          <p:cNvSpPr/>
          <p:nvPr/>
        </p:nvSpPr>
        <p:spPr>
          <a:xfrm>
            <a:off x="0" y="5702969"/>
            <a:ext cx="3914274" cy="938463"/>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t>Assigned to:</a:t>
            </a:r>
            <a:endParaRPr lang="en-US" b="1" dirty="0"/>
          </a:p>
        </p:txBody>
      </p:sp>
      <p:sp>
        <p:nvSpPr>
          <p:cNvPr id="5" name="TextBox 4"/>
          <p:cNvSpPr txBox="1"/>
          <p:nvPr/>
        </p:nvSpPr>
        <p:spPr>
          <a:xfrm>
            <a:off x="230653" y="1760069"/>
            <a:ext cx="11512168" cy="923330"/>
          </a:xfrm>
          <a:prstGeom prst="rect">
            <a:avLst/>
          </a:prstGeom>
          <a:noFill/>
        </p:spPr>
        <p:txBody>
          <a:bodyPr wrap="square" rtlCol="0">
            <a:spAutoFit/>
          </a:bodyPr>
          <a:lstStyle/>
          <a:p>
            <a:r>
              <a:rPr lang="en-US" b="1" i="1" dirty="0" smtClean="0">
                <a:solidFill>
                  <a:srgbClr val="FF0000"/>
                </a:solidFill>
              </a:rPr>
              <a:t>Develop a hypothesis that you can test on your own to better understand how your car interacts with the air as it moves through it.</a:t>
            </a:r>
          </a:p>
          <a:p>
            <a:r>
              <a:rPr lang="en-US" b="1" i="1" dirty="0" smtClean="0">
                <a:solidFill>
                  <a:srgbClr val="FF0000"/>
                </a:solidFill>
              </a:rPr>
              <a:t>[Remember that a hypothesis is an </a:t>
            </a:r>
            <a:r>
              <a:rPr lang="en-US" b="1" i="1" u="sng" dirty="0" smtClean="0">
                <a:solidFill>
                  <a:srgbClr val="FF0000"/>
                </a:solidFill>
              </a:rPr>
              <a:t>educated guess</a:t>
            </a:r>
            <a:r>
              <a:rPr lang="en-US" b="1" i="1" dirty="0" smtClean="0">
                <a:solidFill>
                  <a:srgbClr val="FF0000"/>
                </a:solidFill>
              </a:rPr>
              <a:t> using if, then, and because statements.]</a:t>
            </a:r>
            <a:endParaRPr lang="en-US" b="1" i="1" dirty="0">
              <a:solidFill>
                <a:srgbClr val="FF0000"/>
              </a:solidFill>
            </a:endParaRPr>
          </a:p>
        </p:txBody>
      </p:sp>
      <p:sp>
        <p:nvSpPr>
          <p:cNvPr id="6" name="TextBox 5"/>
          <p:cNvSpPr txBox="1"/>
          <p:nvPr/>
        </p:nvSpPr>
        <p:spPr>
          <a:xfrm>
            <a:off x="230653" y="3389522"/>
            <a:ext cx="11512168" cy="369332"/>
          </a:xfrm>
          <a:prstGeom prst="rect">
            <a:avLst/>
          </a:prstGeom>
          <a:noFill/>
        </p:spPr>
        <p:txBody>
          <a:bodyPr wrap="square" rtlCol="0">
            <a:spAutoFit/>
          </a:bodyPr>
          <a:lstStyle/>
          <a:p>
            <a:r>
              <a:rPr lang="en-US" b="1" i="1" dirty="0" smtClean="0">
                <a:solidFill>
                  <a:srgbClr val="FF0000"/>
                </a:solidFill>
              </a:rPr>
              <a:t>Develop a way to test your hypothesis to see if it is correct or incorrect.</a:t>
            </a:r>
          </a:p>
        </p:txBody>
      </p:sp>
      <p:sp>
        <p:nvSpPr>
          <p:cNvPr id="7" name="Rectangle 6"/>
          <p:cNvSpPr/>
          <p:nvPr/>
        </p:nvSpPr>
        <p:spPr>
          <a:xfrm>
            <a:off x="230653" y="3758854"/>
            <a:ext cx="2387192"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Results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8" name="TextBox 7"/>
          <p:cNvSpPr txBox="1"/>
          <p:nvPr/>
        </p:nvSpPr>
        <p:spPr>
          <a:xfrm>
            <a:off x="230653" y="4769068"/>
            <a:ext cx="11512168" cy="646331"/>
          </a:xfrm>
          <a:prstGeom prst="rect">
            <a:avLst/>
          </a:prstGeom>
          <a:noFill/>
        </p:spPr>
        <p:txBody>
          <a:bodyPr wrap="square" rtlCol="0">
            <a:spAutoFit/>
          </a:bodyPr>
          <a:lstStyle/>
          <a:p>
            <a:r>
              <a:rPr lang="en-US" b="1" i="1" dirty="0" smtClean="0">
                <a:solidFill>
                  <a:srgbClr val="FF0000"/>
                </a:solidFill>
              </a:rPr>
              <a:t>What did you learn by performing the test? Was your hypothesis correct or incorrect? How does this information impact your design for your solar car? </a:t>
            </a:r>
          </a:p>
        </p:txBody>
      </p:sp>
    </p:spTree>
    <p:extLst>
      <p:ext uri="{BB962C8B-B14F-4D97-AF65-F5344CB8AC3E}">
        <p14:creationId xmlns:p14="http://schemas.microsoft.com/office/powerpoint/2010/main" val="1585093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40047"/>
            <a:ext cx="12192000" cy="1046440"/>
          </a:xfrm>
          <a:prstGeom prst="rect">
            <a:avLst/>
          </a:prstGeom>
        </p:spPr>
        <p:txBody>
          <a:bodyPr wrap="square">
            <a:spAutoFit/>
          </a:bodyPr>
          <a:lstStyle/>
          <a:p>
            <a:pPr algn="ctr"/>
            <a:r>
              <a:rPr lang="en-US" sz="4800" b="1" dirty="0" smtClean="0"/>
              <a:t>Investigation: Race Line</a:t>
            </a:r>
            <a:endParaRPr lang="en-US" sz="4800" b="1" i="1" dirty="0"/>
          </a:p>
          <a:p>
            <a:pPr algn="ctr"/>
            <a:r>
              <a:rPr lang="en-US" sz="1400" b="1" i="1" dirty="0" smtClean="0"/>
              <a:t>[This slide is for some background on the topic. Feel free to delete it once you are finished reviewing the information.]</a:t>
            </a:r>
            <a:endParaRPr lang="en-US" sz="1400" b="1" dirty="0" smtClean="0"/>
          </a:p>
        </p:txBody>
      </p:sp>
      <p:sp>
        <p:nvSpPr>
          <p:cNvPr id="3" name="TextBox 2"/>
          <p:cNvSpPr txBox="1"/>
          <p:nvPr/>
        </p:nvSpPr>
        <p:spPr>
          <a:xfrm>
            <a:off x="577516" y="2005263"/>
            <a:ext cx="10860505" cy="2862322"/>
          </a:xfrm>
          <a:prstGeom prst="rect">
            <a:avLst/>
          </a:prstGeom>
          <a:noFill/>
        </p:spPr>
        <p:txBody>
          <a:bodyPr wrap="square" rtlCol="0">
            <a:spAutoFit/>
          </a:bodyPr>
          <a:lstStyle/>
          <a:p>
            <a:r>
              <a:rPr lang="en-US" b="1" dirty="0" smtClean="0"/>
              <a:t>Some things to remember about the race line:</a:t>
            </a:r>
          </a:p>
          <a:p>
            <a:endParaRPr lang="en-US" dirty="0"/>
          </a:p>
          <a:p>
            <a:pPr marL="285750" indent="-285750">
              <a:buFont typeface="Arial" panose="020B0604020202020204" pitchFamily="34" charset="0"/>
              <a:buChar char="•"/>
            </a:pPr>
            <a:r>
              <a:rPr lang="en-US" dirty="0" smtClean="0"/>
              <a:t>The race line is made from 60# monofilament fishing line</a:t>
            </a:r>
          </a:p>
          <a:p>
            <a:pPr marL="285750" indent="-285750">
              <a:buFont typeface="Arial" panose="020B0604020202020204" pitchFamily="34" charset="0"/>
              <a:buChar char="•"/>
            </a:pPr>
            <a:r>
              <a:rPr lang="en-US" dirty="0" smtClean="0"/>
              <a:t>The race line is approximately ½ inch (1.5 cm) above the track</a:t>
            </a:r>
          </a:p>
          <a:p>
            <a:pPr marL="285750" indent="-285750">
              <a:buFont typeface="Arial" panose="020B0604020202020204" pitchFamily="34" charset="0"/>
              <a:buChar char="•"/>
            </a:pPr>
            <a:r>
              <a:rPr lang="en-US" dirty="0" smtClean="0"/>
              <a:t>The race line is attached at both ends of the track and </a:t>
            </a:r>
            <a:r>
              <a:rPr lang="en-US" u="sng" dirty="0" smtClean="0"/>
              <a:t>CANNOT</a:t>
            </a:r>
            <a:r>
              <a:rPr lang="en-US" dirty="0" smtClean="0"/>
              <a:t> be undone</a:t>
            </a:r>
          </a:p>
          <a:p>
            <a:pPr marL="285750" indent="-285750">
              <a:buFont typeface="Arial" panose="020B0604020202020204" pitchFamily="34" charset="0"/>
              <a:buChar char="•"/>
            </a:pPr>
            <a:r>
              <a:rPr lang="en-US" dirty="0" smtClean="0"/>
              <a:t>The race line is pulled tight to allow the car to travel along it</a:t>
            </a:r>
          </a:p>
          <a:p>
            <a:pPr marL="285750" indent="-285750">
              <a:buFont typeface="Arial" panose="020B0604020202020204" pitchFamily="34" charset="0"/>
              <a:buChar char="•"/>
            </a:pPr>
            <a:r>
              <a:rPr lang="en-US" dirty="0" smtClean="0"/>
              <a:t>Your car must stay on the line all the way down the track, if it comes off of the line this is considered a loss for your vehicle.</a:t>
            </a:r>
          </a:p>
          <a:p>
            <a:pPr marL="285750" indent="-285750">
              <a:buFont typeface="Arial" panose="020B0604020202020204" pitchFamily="34" charset="0"/>
              <a:buChar char="•"/>
            </a:pPr>
            <a:r>
              <a:rPr lang="en-US" dirty="0" smtClean="0"/>
              <a:t>The diagram on the next slide shows how the race line is set up on race day.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26756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2893"/>
            <a:ext cx="12192000" cy="1015663"/>
          </a:xfrm>
          <a:prstGeom prst="rect">
            <a:avLst/>
          </a:prstGeom>
          <a:noFill/>
        </p:spPr>
        <p:txBody>
          <a:bodyPr wrap="square" lIns="91440" tIns="45720" rIns="91440" bIns="45720">
            <a:spAutoFit/>
          </a:bodyPr>
          <a:lstStyle/>
          <a:p>
            <a:pPr algn="ctr"/>
            <a:r>
              <a:rPr lang="en-US" sz="6000" u="sng" cap="none" spc="0" dirty="0" smtClean="0">
                <a:ln w="0"/>
                <a:solidFill>
                  <a:schemeClr val="tx1"/>
                </a:solidFill>
                <a:effectLst>
                  <a:outerShdw blurRad="38100" dist="19050" dir="2700000" algn="tl" rotWithShape="0">
                    <a:schemeClr val="dk1">
                      <a:alpha val="40000"/>
                    </a:schemeClr>
                  </a:outerShdw>
                </a:effectLst>
              </a:rPr>
              <a:t>Using your Journal</a:t>
            </a:r>
            <a:endParaRPr lang="en-US" sz="6000" u="sng"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224589" y="1716505"/>
            <a:ext cx="11790948" cy="4524315"/>
          </a:xfrm>
          <a:prstGeom prst="rect">
            <a:avLst/>
          </a:prstGeom>
          <a:noFill/>
        </p:spPr>
        <p:txBody>
          <a:bodyPr wrap="square" rtlCol="0">
            <a:spAutoFit/>
          </a:bodyPr>
          <a:lstStyle/>
          <a:p>
            <a:r>
              <a:rPr lang="en-US" b="1" dirty="0" smtClean="0"/>
              <a:t>Step 1</a:t>
            </a:r>
            <a:r>
              <a:rPr lang="en-US" dirty="0" smtClean="0"/>
              <a:t>: Save </a:t>
            </a:r>
            <a:r>
              <a:rPr lang="en-US" dirty="0" smtClean="0"/>
              <a:t>this </a:t>
            </a:r>
            <a:r>
              <a:rPr lang="en-US" dirty="0" smtClean="0"/>
              <a:t>journal to your computer and make sure everyone in your group has access to it.</a:t>
            </a:r>
          </a:p>
          <a:p>
            <a:endParaRPr lang="en-US" dirty="0"/>
          </a:p>
          <a:p>
            <a:r>
              <a:rPr lang="en-US" b="1" dirty="0" smtClean="0"/>
              <a:t>Step 2</a:t>
            </a:r>
            <a:r>
              <a:rPr lang="en-US" dirty="0" smtClean="0"/>
              <a:t>: Look through the journal and assign documentation tasks to your group members. </a:t>
            </a:r>
            <a:r>
              <a:rPr lang="en-US" dirty="0" smtClean="0"/>
              <a:t>Boxes are included in </a:t>
            </a:r>
            <a:r>
              <a:rPr lang="en-US" dirty="0" smtClean="0"/>
              <a:t>the lower left corners of pages requiring information to be added to assign pages [if needed].</a:t>
            </a:r>
          </a:p>
          <a:p>
            <a:endParaRPr lang="en-US" dirty="0"/>
          </a:p>
          <a:p>
            <a:r>
              <a:rPr lang="en-US" b="1" dirty="0" smtClean="0"/>
              <a:t>Step 3</a:t>
            </a:r>
            <a:r>
              <a:rPr lang="en-US" dirty="0" smtClean="0"/>
              <a:t>: Do your part! After a lesson, workshop, or just a day working on your car be sure to input what you learned/did as quickly as you can to ensure that you remember everything and capture what you did</a:t>
            </a:r>
          </a:p>
          <a:p>
            <a:endParaRPr lang="en-US" dirty="0"/>
          </a:p>
          <a:p>
            <a:r>
              <a:rPr lang="en-US" b="1" dirty="0" smtClean="0"/>
              <a:t>Step 4</a:t>
            </a:r>
            <a:r>
              <a:rPr lang="en-US" dirty="0" smtClean="0"/>
              <a:t>: </a:t>
            </a:r>
            <a:r>
              <a:rPr lang="en-US" b="1" u="sng" dirty="0" smtClean="0"/>
              <a:t>EVERYTHING</a:t>
            </a:r>
            <a:r>
              <a:rPr lang="en-US" dirty="0" smtClean="0"/>
              <a:t> about this journal can be changed and altered so feel free to make it your own!</a:t>
            </a:r>
          </a:p>
          <a:p>
            <a:endParaRPr lang="en-US" dirty="0"/>
          </a:p>
          <a:p>
            <a:r>
              <a:rPr lang="en-US" b="1" u="sng" dirty="0" smtClean="0">
                <a:solidFill>
                  <a:srgbClr val="FF0000"/>
                </a:solidFill>
              </a:rPr>
              <a:t>Red Text indicates a question that should be replaced with your answer. Be sure to use complete sentences!</a:t>
            </a:r>
          </a:p>
          <a:p>
            <a:endParaRPr lang="en-US" dirty="0"/>
          </a:p>
          <a:p>
            <a:r>
              <a:rPr lang="en-US" b="1" u="sng" dirty="0" smtClean="0">
                <a:solidFill>
                  <a:srgbClr val="0000FF"/>
                </a:solidFill>
              </a:rPr>
              <a:t>Blue text indicates a hyperlink that can be followed for additional information</a:t>
            </a:r>
          </a:p>
          <a:p>
            <a:endParaRPr lang="en-US" b="1" u="sng" dirty="0">
              <a:solidFill>
                <a:srgbClr val="0000FF"/>
              </a:solidFill>
            </a:endParaRPr>
          </a:p>
          <a:p>
            <a:r>
              <a:rPr lang="en-US" dirty="0" smtClean="0"/>
              <a:t>Questions or concerns about your journal? </a:t>
            </a:r>
            <a:r>
              <a:rPr lang="en-US" dirty="0" smtClean="0"/>
              <a:t>Email </a:t>
            </a:r>
            <a:r>
              <a:rPr lang="en-US" b="1" dirty="0" smtClean="0">
                <a:solidFill>
                  <a:srgbClr val="0000FF"/>
                </a:solidFill>
                <a:hlinkClick r:id="rId2"/>
              </a:rPr>
              <a:t>jbettermann@gohunterdon.org</a:t>
            </a:r>
            <a:r>
              <a:rPr lang="en-US" b="1" dirty="0" smtClean="0">
                <a:solidFill>
                  <a:srgbClr val="0000FF"/>
                </a:solidFill>
              </a:rPr>
              <a:t> </a:t>
            </a:r>
            <a:endParaRPr lang="en-US" b="1" dirty="0">
              <a:solidFill>
                <a:srgbClr val="0000FF"/>
              </a:solidFill>
            </a:endParaRPr>
          </a:p>
        </p:txBody>
      </p:sp>
    </p:spTree>
    <p:extLst>
      <p:ext uri="{BB962C8B-B14F-4D97-AF65-F5344CB8AC3E}">
        <p14:creationId xmlns:p14="http://schemas.microsoft.com/office/powerpoint/2010/main" val="1158845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086658" y="141296"/>
            <a:ext cx="9601196" cy="1303867"/>
          </a:xfrm>
        </p:spPr>
        <p:txBody>
          <a:bodyPr>
            <a:normAutofit/>
          </a:bodyPr>
          <a:lstStyle/>
          <a:p>
            <a:r>
              <a:rPr lang="en-US" sz="5000" dirty="0" smtClean="0">
                <a:solidFill>
                  <a:schemeClr val="bg1"/>
                </a:solidFill>
              </a:rPr>
              <a:t>Track</a:t>
            </a:r>
            <a:endParaRPr lang="en-US" sz="5000" dirty="0">
              <a:solidFill>
                <a:schemeClr val="bg1"/>
              </a:solidFill>
            </a:endParaRPr>
          </a:p>
        </p:txBody>
      </p:sp>
      <p:sp>
        <p:nvSpPr>
          <p:cNvPr id="4" name="Rectangle 3"/>
          <p:cNvSpPr/>
          <p:nvPr/>
        </p:nvSpPr>
        <p:spPr>
          <a:xfrm>
            <a:off x="335560" y="1580050"/>
            <a:ext cx="11325137" cy="30674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rot="5400000">
            <a:off x="1680022" y="1717376"/>
            <a:ext cx="510076" cy="923330"/>
          </a:xfrm>
          <a:prstGeom prst="rect">
            <a:avLst/>
          </a:prstGeom>
          <a:noFill/>
        </p:spPr>
        <p:txBody>
          <a:bodyPr wrap="none" lIns="91440" tIns="45720" rIns="91440" bIns="45720">
            <a:spAutoFit/>
          </a:bodyPr>
          <a:lstStyle/>
          <a:p>
            <a:pPr algn="ctr"/>
            <a:r>
              <a:rPr lang="en-US" sz="5400" dirty="0">
                <a:ln w="0"/>
                <a:solidFill>
                  <a:prstClr val="white"/>
                </a:solidFill>
                <a:effectLst>
                  <a:outerShdw blurRad="38100" dist="19050" dir="2700000" algn="tl" rotWithShape="0">
                    <a:prstClr val="black">
                      <a:alpha val="40000"/>
                    </a:prstClr>
                  </a:outerShdw>
                </a:effectLst>
              </a:rPr>
              <a:t>1</a:t>
            </a:r>
          </a:p>
        </p:txBody>
      </p:sp>
      <p:sp>
        <p:nvSpPr>
          <p:cNvPr id="6" name="Rectangle 5"/>
          <p:cNvSpPr/>
          <p:nvPr/>
        </p:nvSpPr>
        <p:spPr>
          <a:xfrm rot="5400000">
            <a:off x="1680021" y="2652110"/>
            <a:ext cx="510076" cy="923330"/>
          </a:xfrm>
          <a:prstGeom prst="rect">
            <a:avLst/>
          </a:prstGeom>
          <a:noFill/>
        </p:spPr>
        <p:txBody>
          <a:bodyPr wrap="none" lIns="91440" tIns="45720" rIns="91440" bIns="45720">
            <a:spAutoFit/>
          </a:bodyPr>
          <a:lstStyle/>
          <a:p>
            <a:pPr algn="ctr"/>
            <a:r>
              <a:rPr lang="en-US" sz="5400" dirty="0">
                <a:ln w="0"/>
                <a:solidFill>
                  <a:prstClr val="white"/>
                </a:solidFill>
                <a:effectLst>
                  <a:outerShdw blurRad="38100" dist="19050" dir="2700000" algn="tl" rotWithShape="0">
                    <a:prstClr val="black">
                      <a:alpha val="40000"/>
                    </a:prstClr>
                  </a:outerShdw>
                </a:effectLst>
              </a:rPr>
              <a:t>2</a:t>
            </a:r>
          </a:p>
        </p:txBody>
      </p:sp>
      <p:sp>
        <p:nvSpPr>
          <p:cNvPr id="7" name="Rectangle 6"/>
          <p:cNvSpPr/>
          <p:nvPr/>
        </p:nvSpPr>
        <p:spPr>
          <a:xfrm rot="5400000">
            <a:off x="1680021" y="3586844"/>
            <a:ext cx="510076" cy="923330"/>
          </a:xfrm>
          <a:prstGeom prst="rect">
            <a:avLst/>
          </a:prstGeom>
          <a:noFill/>
        </p:spPr>
        <p:txBody>
          <a:bodyPr wrap="none" lIns="91440" tIns="45720" rIns="91440" bIns="45720">
            <a:spAutoFit/>
          </a:bodyPr>
          <a:lstStyle/>
          <a:p>
            <a:pPr algn="ctr"/>
            <a:r>
              <a:rPr lang="en-US" sz="5400" dirty="0">
                <a:ln w="0"/>
                <a:solidFill>
                  <a:prstClr val="white"/>
                </a:solidFill>
                <a:effectLst>
                  <a:outerShdw blurRad="38100" dist="19050" dir="2700000" algn="tl" rotWithShape="0">
                    <a:prstClr val="black">
                      <a:alpha val="40000"/>
                    </a:prstClr>
                  </a:outerShdw>
                </a:effectLst>
              </a:rPr>
              <a:t>3</a:t>
            </a:r>
          </a:p>
        </p:txBody>
      </p:sp>
      <p:sp>
        <p:nvSpPr>
          <p:cNvPr id="8" name="Rectangle 7"/>
          <p:cNvSpPr/>
          <p:nvPr/>
        </p:nvSpPr>
        <p:spPr>
          <a:xfrm>
            <a:off x="431081" y="1977152"/>
            <a:ext cx="713064" cy="451125"/>
          </a:xfrm>
          <a:prstGeom prst="rect">
            <a:avLst/>
          </a:prstGeom>
          <a:solidFill>
            <a:schemeClr val="accent5">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431081" y="2888213"/>
            <a:ext cx="713064" cy="451125"/>
          </a:xfrm>
          <a:prstGeom prst="rect">
            <a:avLst/>
          </a:prstGeom>
          <a:solidFill>
            <a:schemeClr val="accent5">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31081" y="3822946"/>
            <a:ext cx="713064" cy="451125"/>
          </a:xfrm>
          <a:prstGeom prst="rect">
            <a:avLst/>
          </a:prstGeom>
          <a:solidFill>
            <a:schemeClr val="accent5">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 name="Straight Connector 10"/>
          <p:cNvCxnSpPr/>
          <p:nvPr/>
        </p:nvCxnSpPr>
        <p:spPr>
          <a:xfrm>
            <a:off x="1543574" y="1580050"/>
            <a:ext cx="0" cy="30674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001075" y="1580050"/>
            <a:ext cx="0" cy="30674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rot="5400000">
            <a:off x="9135918" y="1717377"/>
            <a:ext cx="537327" cy="923330"/>
          </a:xfrm>
          <a:prstGeom prst="rect">
            <a:avLst/>
          </a:prstGeom>
          <a:noFill/>
        </p:spPr>
        <p:txBody>
          <a:bodyPr wrap="none" lIns="91440" tIns="45720" rIns="91440" bIns="45720">
            <a:spAutoFit/>
          </a:bodyPr>
          <a:lstStyle/>
          <a:p>
            <a:pPr algn="ctr"/>
            <a:r>
              <a:rPr lang="en-US" sz="5400" dirty="0">
                <a:ln w="0"/>
                <a:solidFill>
                  <a:prstClr val="black"/>
                </a:solidFill>
                <a:effectLst>
                  <a:outerShdw blurRad="38100" dist="19050" dir="2700000" algn="tl" rotWithShape="0">
                    <a:prstClr val="black">
                      <a:alpha val="40000"/>
                    </a:prstClr>
                  </a:outerShdw>
                </a:effectLst>
              </a:rPr>
              <a:t>1</a:t>
            </a:r>
          </a:p>
        </p:txBody>
      </p:sp>
      <p:sp>
        <p:nvSpPr>
          <p:cNvPr id="14" name="Rectangle 13"/>
          <p:cNvSpPr/>
          <p:nvPr/>
        </p:nvSpPr>
        <p:spPr>
          <a:xfrm rot="5400000">
            <a:off x="9135917" y="2652111"/>
            <a:ext cx="537327" cy="923330"/>
          </a:xfrm>
          <a:prstGeom prst="rect">
            <a:avLst/>
          </a:prstGeom>
          <a:noFill/>
        </p:spPr>
        <p:txBody>
          <a:bodyPr wrap="none" lIns="91440" tIns="45720" rIns="91440" bIns="45720">
            <a:spAutoFit/>
          </a:bodyPr>
          <a:lstStyle/>
          <a:p>
            <a:pPr algn="ctr"/>
            <a:r>
              <a:rPr lang="en-US" sz="5400" dirty="0">
                <a:ln w="0"/>
                <a:solidFill>
                  <a:prstClr val="black"/>
                </a:solidFill>
                <a:effectLst>
                  <a:outerShdw blurRad="38100" dist="19050" dir="2700000" algn="tl" rotWithShape="0">
                    <a:prstClr val="black">
                      <a:alpha val="40000"/>
                    </a:prstClr>
                  </a:outerShdw>
                </a:effectLst>
              </a:rPr>
              <a:t>2</a:t>
            </a:r>
          </a:p>
        </p:txBody>
      </p:sp>
      <p:sp>
        <p:nvSpPr>
          <p:cNvPr id="15" name="Rectangle 14"/>
          <p:cNvSpPr/>
          <p:nvPr/>
        </p:nvSpPr>
        <p:spPr>
          <a:xfrm rot="5400000">
            <a:off x="9135916" y="3586845"/>
            <a:ext cx="537328" cy="923330"/>
          </a:xfrm>
          <a:prstGeom prst="rect">
            <a:avLst/>
          </a:prstGeom>
          <a:noFill/>
        </p:spPr>
        <p:txBody>
          <a:bodyPr wrap="none" lIns="91440" tIns="45720" rIns="91440" bIns="45720">
            <a:spAutoFit/>
          </a:bodyPr>
          <a:lstStyle/>
          <a:p>
            <a:pPr algn="ctr"/>
            <a:r>
              <a:rPr lang="en-US" sz="5400" dirty="0">
                <a:ln w="0"/>
                <a:solidFill>
                  <a:prstClr val="black"/>
                </a:solidFill>
                <a:effectLst>
                  <a:outerShdw blurRad="38100" dist="19050" dir="2700000" algn="tl" rotWithShape="0">
                    <a:prstClr val="black">
                      <a:alpha val="40000"/>
                    </a:prstClr>
                  </a:outerShdw>
                </a:effectLst>
              </a:rPr>
              <a:t>3</a:t>
            </a:r>
          </a:p>
        </p:txBody>
      </p:sp>
      <p:sp>
        <p:nvSpPr>
          <p:cNvPr id="16" name="Rectangle 15"/>
          <p:cNvSpPr/>
          <p:nvPr/>
        </p:nvSpPr>
        <p:spPr>
          <a:xfrm>
            <a:off x="10837038" y="2020253"/>
            <a:ext cx="713064" cy="451125"/>
          </a:xfrm>
          <a:prstGeom prst="rect">
            <a:avLst/>
          </a:prstGeom>
          <a:solidFill>
            <a:schemeClr val="accent5">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0837038" y="2931314"/>
            <a:ext cx="713064" cy="451125"/>
          </a:xfrm>
          <a:prstGeom prst="rect">
            <a:avLst/>
          </a:prstGeom>
          <a:solidFill>
            <a:schemeClr val="accent5">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10837038" y="3866047"/>
            <a:ext cx="713064" cy="451125"/>
          </a:xfrm>
          <a:prstGeom prst="rect">
            <a:avLst/>
          </a:prstGeom>
          <a:solidFill>
            <a:schemeClr val="accent5">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 name="Straight Connector 18"/>
          <p:cNvCxnSpPr>
            <a:stCxn id="8" idx="3"/>
            <a:endCxn id="16" idx="1"/>
          </p:cNvCxnSpPr>
          <p:nvPr/>
        </p:nvCxnSpPr>
        <p:spPr>
          <a:xfrm>
            <a:off x="1144145" y="2202715"/>
            <a:ext cx="9692893" cy="4310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44144" y="3095144"/>
            <a:ext cx="9692893" cy="4310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44143" y="4066946"/>
            <a:ext cx="9692893" cy="4310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04008" y="2020253"/>
            <a:ext cx="318782" cy="320275"/>
          </a:xfrm>
          <a:prstGeom prst="ellipse">
            <a:avLst/>
          </a:prstGeom>
          <a:solidFill>
            <a:schemeClr val="tx2">
              <a:lumMod val="75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600" dirty="0">
              <a:solidFill>
                <a:prstClr val="white"/>
              </a:solidFill>
            </a:endParaRPr>
          </a:p>
        </p:txBody>
      </p:sp>
      <p:sp>
        <p:nvSpPr>
          <p:cNvPr id="23" name="Oval 22"/>
          <p:cNvSpPr/>
          <p:nvPr/>
        </p:nvSpPr>
        <p:spPr>
          <a:xfrm>
            <a:off x="598556" y="2931314"/>
            <a:ext cx="318782" cy="320275"/>
          </a:xfrm>
          <a:prstGeom prst="ellipse">
            <a:avLst/>
          </a:prstGeom>
          <a:solidFill>
            <a:schemeClr val="tx2">
              <a:lumMod val="75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600" dirty="0">
              <a:solidFill>
                <a:prstClr val="white"/>
              </a:solidFill>
            </a:endParaRPr>
          </a:p>
        </p:txBody>
      </p:sp>
      <p:sp>
        <p:nvSpPr>
          <p:cNvPr id="24" name="Oval 23"/>
          <p:cNvSpPr/>
          <p:nvPr/>
        </p:nvSpPr>
        <p:spPr>
          <a:xfrm>
            <a:off x="598555" y="3866047"/>
            <a:ext cx="318782" cy="320275"/>
          </a:xfrm>
          <a:prstGeom prst="ellipse">
            <a:avLst/>
          </a:prstGeom>
          <a:solidFill>
            <a:schemeClr val="tx2">
              <a:lumMod val="75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600" dirty="0">
              <a:solidFill>
                <a:prstClr val="white"/>
              </a:solidFill>
            </a:endParaRPr>
          </a:p>
        </p:txBody>
      </p:sp>
      <p:sp>
        <p:nvSpPr>
          <p:cNvPr id="25" name="Oval 24"/>
          <p:cNvSpPr/>
          <p:nvPr/>
        </p:nvSpPr>
        <p:spPr>
          <a:xfrm>
            <a:off x="11036903" y="2061014"/>
            <a:ext cx="318782" cy="320275"/>
          </a:xfrm>
          <a:prstGeom prst="ellipse">
            <a:avLst/>
          </a:prstGeom>
          <a:solidFill>
            <a:schemeClr val="tx2">
              <a:lumMod val="75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600" dirty="0">
              <a:solidFill>
                <a:prstClr val="white"/>
              </a:solidFill>
            </a:endParaRPr>
          </a:p>
        </p:txBody>
      </p:sp>
      <p:sp>
        <p:nvSpPr>
          <p:cNvPr id="26" name="Oval 25"/>
          <p:cNvSpPr/>
          <p:nvPr/>
        </p:nvSpPr>
        <p:spPr>
          <a:xfrm>
            <a:off x="11031451" y="2972075"/>
            <a:ext cx="318782" cy="320275"/>
          </a:xfrm>
          <a:prstGeom prst="ellipse">
            <a:avLst/>
          </a:prstGeom>
          <a:solidFill>
            <a:schemeClr val="tx2">
              <a:lumMod val="75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600" dirty="0">
              <a:solidFill>
                <a:prstClr val="white"/>
              </a:solidFill>
            </a:endParaRPr>
          </a:p>
        </p:txBody>
      </p:sp>
      <p:sp>
        <p:nvSpPr>
          <p:cNvPr id="27" name="Oval 26"/>
          <p:cNvSpPr/>
          <p:nvPr/>
        </p:nvSpPr>
        <p:spPr>
          <a:xfrm>
            <a:off x="11031450" y="3906808"/>
            <a:ext cx="318782" cy="320275"/>
          </a:xfrm>
          <a:prstGeom prst="ellipse">
            <a:avLst/>
          </a:prstGeom>
          <a:solidFill>
            <a:schemeClr val="tx2">
              <a:lumMod val="75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600" dirty="0">
              <a:solidFill>
                <a:prstClr val="white"/>
              </a:solidFill>
            </a:endParaRPr>
          </a:p>
        </p:txBody>
      </p:sp>
      <p:sp>
        <p:nvSpPr>
          <p:cNvPr id="28" name="Rectangle 27"/>
          <p:cNvSpPr/>
          <p:nvPr/>
        </p:nvSpPr>
        <p:spPr>
          <a:xfrm>
            <a:off x="5447356" y="1660407"/>
            <a:ext cx="1173719" cy="400110"/>
          </a:xfrm>
          <a:prstGeom prst="rect">
            <a:avLst/>
          </a:prstGeom>
          <a:noFill/>
        </p:spPr>
        <p:txBody>
          <a:bodyPr wrap="none" lIns="91440" tIns="45720" rIns="91440" bIns="45720">
            <a:spAutoFit/>
          </a:bodyPr>
          <a:lstStyle/>
          <a:p>
            <a:pPr algn="ctr"/>
            <a:r>
              <a:rPr lang="en-US" sz="2000" dirty="0">
                <a:ln w="0"/>
                <a:solidFill>
                  <a:prstClr val="white"/>
                </a:solidFill>
                <a:effectLst>
                  <a:outerShdw blurRad="38100" dist="19050" dir="2700000" algn="tl" rotWithShape="0">
                    <a:prstClr val="black">
                      <a:alpha val="40000"/>
                    </a:prstClr>
                  </a:outerShdw>
                </a:effectLst>
              </a:rPr>
              <a:t>Race Line</a:t>
            </a:r>
          </a:p>
        </p:txBody>
      </p:sp>
      <p:cxnSp>
        <p:nvCxnSpPr>
          <p:cNvPr id="29" name="Straight Arrow Connector 28"/>
          <p:cNvCxnSpPr/>
          <p:nvPr/>
        </p:nvCxnSpPr>
        <p:spPr>
          <a:xfrm flipH="1">
            <a:off x="4907560" y="1889879"/>
            <a:ext cx="543467" cy="3002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143376" y="2422587"/>
            <a:ext cx="1162818" cy="400110"/>
          </a:xfrm>
          <a:prstGeom prst="rect">
            <a:avLst/>
          </a:prstGeom>
          <a:noFill/>
        </p:spPr>
        <p:txBody>
          <a:bodyPr wrap="none" lIns="91440" tIns="45720" rIns="91440" bIns="45720">
            <a:spAutoFit/>
          </a:bodyPr>
          <a:lstStyle/>
          <a:p>
            <a:pPr algn="ctr"/>
            <a:r>
              <a:rPr lang="en-US" sz="2000" dirty="0">
                <a:ln w="0"/>
                <a:solidFill>
                  <a:prstClr val="white"/>
                </a:solidFill>
                <a:effectLst>
                  <a:outerShdw blurRad="38100" dist="19050" dir="2700000" algn="tl" rotWithShape="0">
                    <a:prstClr val="black">
                      <a:alpha val="40000"/>
                    </a:prstClr>
                  </a:outerShdw>
                </a:effectLst>
              </a:rPr>
              <a:t>Start Line</a:t>
            </a:r>
          </a:p>
        </p:txBody>
      </p:sp>
      <p:cxnSp>
        <p:nvCxnSpPr>
          <p:cNvPr id="31" name="Straight Arrow Connector 30"/>
          <p:cNvCxnSpPr/>
          <p:nvPr/>
        </p:nvCxnSpPr>
        <p:spPr>
          <a:xfrm flipH="1">
            <a:off x="2238111" y="3723340"/>
            <a:ext cx="292771" cy="1988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9441375" y="1808967"/>
            <a:ext cx="1749466" cy="4239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8547804" y="1614044"/>
            <a:ext cx="880176" cy="400110"/>
          </a:xfrm>
          <a:prstGeom prst="rect">
            <a:avLst/>
          </a:prstGeom>
          <a:noFill/>
        </p:spPr>
        <p:txBody>
          <a:bodyPr wrap="none" lIns="91440" tIns="45720" rIns="91440" bIns="45720">
            <a:spAutoFit/>
          </a:bodyPr>
          <a:lstStyle/>
          <a:p>
            <a:pPr algn="ctr"/>
            <a:r>
              <a:rPr lang="en-US" sz="2000" dirty="0">
                <a:ln w="0"/>
                <a:solidFill>
                  <a:prstClr val="white"/>
                </a:solidFill>
                <a:effectLst>
                  <a:outerShdw blurRad="38100" dist="19050" dir="2700000" algn="tl" rotWithShape="0">
                    <a:prstClr val="black">
                      <a:alpha val="40000"/>
                    </a:prstClr>
                  </a:outerShdw>
                </a:effectLst>
              </a:rPr>
              <a:t>Weight</a:t>
            </a:r>
          </a:p>
        </p:txBody>
      </p:sp>
      <p:sp>
        <p:nvSpPr>
          <p:cNvPr id="34" name="Rectangle 33"/>
          <p:cNvSpPr/>
          <p:nvPr/>
        </p:nvSpPr>
        <p:spPr>
          <a:xfrm>
            <a:off x="2524125" y="3469860"/>
            <a:ext cx="910827" cy="400110"/>
          </a:xfrm>
          <a:prstGeom prst="rect">
            <a:avLst/>
          </a:prstGeom>
          <a:noFill/>
        </p:spPr>
        <p:txBody>
          <a:bodyPr wrap="none" lIns="91440" tIns="45720" rIns="91440" bIns="45720">
            <a:spAutoFit/>
          </a:bodyPr>
          <a:lstStyle/>
          <a:p>
            <a:pPr algn="ctr"/>
            <a:r>
              <a:rPr lang="en-US" sz="2000" dirty="0">
                <a:ln w="0"/>
                <a:solidFill>
                  <a:prstClr val="white"/>
                </a:solidFill>
                <a:effectLst>
                  <a:outerShdw blurRad="38100" dist="19050" dir="2700000" algn="tl" rotWithShape="0">
                    <a:prstClr val="black">
                      <a:alpha val="40000"/>
                    </a:prstClr>
                  </a:outerShdw>
                </a:effectLst>
              </a:rPr>
              <a:t>Lane #</a:t>
            </a:r>
          </a:p>
        </p:txBody>
      </p:sp>
      <p:cxnSp>
        <p:nvCxnSpPr>
          <p:cNvPr id="35" name="Straight Arrow Connector 34"/>
          <p:cNvCxnSpPr/>
          <p:nvPr/>
        </p:nvCxnSpPr>
        <p:spPr>
          <a:xfrm flipH="1">
            <a:off x="1613754" y="2623876"/>
            <a:ext cx="478199" cy="208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834068" y="2508751"/>
            <a:ext cx="1435008" cy="400110"/>
          </a:xfrm>
          <a:prstGeom prst="rect">
            <a:avLst/>
          </a:prstGeom>
          <a:noFill/>
        </p:spPr>
        <p:txBody>
          <a:bodyPr wrap="none" lIns="91440" tIns="45720" rIns="91440" bIns="45720">
            <a:spAutoFit/>
          </a:bodyPr>
          <a:lstStyle/>
          <a:p>
            <a:pPr algn="ctr"/>
            <a:r>
              <a:rPr lang="en-US" sz="2000" dirty="0">
                <a:ln w="0"/>
                <a:solidFill>
                  <a:prstClr val="black"/>
                </a:solidFill>
                <a:effectLst>
                  <a:outerShdw blurRad="38100" dist="19050" dir="2700000" algn="tl" rotWithShape="0">
                    <a:prstClr val="black">
                      <a:alpha val="40000"/>
                    </a:prstClr>
                  </a:outerShdw>
                </a:effectLst>
              </a:rPr>
              <a:t>Finish Line</a:t>
            </a:r>
          </a:p>
        </p:txBody>
      </p:sp>
      <p:cxnSp>
        <p:nvCxnSpPr>
          <p:cNvPr id="37" name="Straight Arrow Connector 36"/>
          <p:cNvCxnSpPr/>
          <p:nvPr/>
        </p:nvCxnSpPr>
        <p:spPr>
          <a:xfrm>
            <a:off x="9215725" y="2726139"/>
            <a:ext cx="752572" cy="104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684929" y="1543825"/>
            <a:ext cx="1418593" cy="400110"/>
          </a:xfrm>
          <a:prstGeom prst="rect">
            <a:avLst/>
          </a:prstGeom>
          <a:noFill/>
        </p:spPr>
        <p:txBody>
          <a:bodyPr wrap="none" lIns="91440" tIns="45720" rIns="91440" bIns="45720">
            <a:spAutoFit/>
          </a:bodyPr>
          <a:lstStyle/>
          <a:p>
            <a:pPr algn="ctr"/>
            <a:r>
              <a:rPr lang="en-US" sz="2000" dirty="0">
                <a:ln w="0"/>
                <a:solidFill>
                  <a:prstClr val="white"/>
                </a:solidFill>
                <a:effectLst>
                  <a:outerShdw blurRad="38100" dist="19050" dir="2700000" algn="tl" rotWithShape="0">
                    <a:prstClr val="black">
                      <a:alpha val="40000"/>
                    </a:prstClr>
                  </a:outerShdw>
                </a:effectLst>
              </a:rPr>
              <a:t>Wood Block</a:t>
            </a:r>
          </a:p>
        </p:txBody>
      </p:sp>
      <p:cxnSp>
        <p:nvCxnSpPr>
          <p:cNvPr id="39" name="Straight Arrow Connector 38"/>
          <p:cNvCxnSpPr/>
          <p:nvPr/>
        </p:nvCxnSpPr>
        <p:spPr>
          <a:xfrm flipH="1">
            <a:off x="1144143" y="1760182"/>
            <a:ext cx="568351" cy="2954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0687854" y="3994247"/>
            <a:ext cx="282247" cy="2596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1" name="Straight Connector 40"/>
          <p:cNvCxnSpPr>
            <a:endCxn id="43" idx="1"/>
          </p:cNvCxnSpPr>
          <p:nvPr/>
        </p:nvCxnSpPr>
        <p:spPr>
          <a:xfrm flipH="1">
            <a:off x="8831307" y="4110047"/>
            <a:ext cx="1858310" cy="11274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0" idx="6"/>
            <a:endCxn id="43" idx="6"/>
          </p:cNvCxnSpPr>
          <p:nvPr/>
        </p:nvCxnSpPr>
        <p:spPr>
          <a:xfrm>
            <a:off x="10970101" y="4124055"/>
            <a:ext cx="61349" cy="17313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8453822" y="4981470"/>
            <a:ext cx="2577628" cy="174794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p:nvSpPr>
        <p:spPr>
          <a:xfrm>
            <a:off x="8640331" y="6170370"/>
            <a:ext cx="2196705" cy="1006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45" name="Rectangle 44"/>
          <p:cNvSpPr/>
          <p:nvPr/>
        </p:nvSpPr>
        <p:spPr>
          <a:xfrm>
            <a:off x="10066789" y="5947794"/>
            <a:ext cx="762188" cy="222576"/>
          </a:xfrm>
          <a:prstGeom prst="rect">
            <a:avLst/>
          </a:prstGeom>
          <a:solidFill>
            <a:schemeClr val="accent5">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ounded Rectangle 45"/>
          <p:cNvSpPr/>
          <p:nvPr/>
        </p:nvSpPr>
        <p:spPr>
          <a:xfrm>
            <a:off x="10232155" y="5869082"/>
            <a:ext cx="431455" cy="78712"/>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7" name="Straight Connector 46"/>
          <p:cNvCxnSpPr/>
          <p:nvPr/>
        </p:nvCxnSpPr>
        <p:spPr>
          <a:xfrm flipH="1">
            <a:off x="8507504" y="6059082"/>
            <a:ext cx="1358741"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9866245" y="6002538"/>
            <a:ext cx="102052" cy="111288"/>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 name="Straight Connector 48"/>
          <p:cNvCxnSpPr>
            <a:stCxn id="48" idx="6"/>
            <a:endCxn id="45" idx="1"/>
          </p:cNvCxnSpPr>
          <p:nvPr/>
        </p:nvCxnSpPr>
        <p:spPr>
          <a:xfrm>
            <a:off x="9968297" y="6058182"/>
            <a:ext cx="98492" cy="9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48" idx="0"/>
          </p:cNvCxnSpPr>
          <p:nvPr/>
        </p:nvCxnSpPr>
        <p:spPr>
          <a:xfrm>
            <a:off x="9663772" y="5711992"/>
            <a:ext cx="253499" cy="2905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8901147" y="5396666"/>
            <a:ext cx="1082348" cy="400110"/>
          </a:xfrm>
          <a:prstGeom prst="rect">
            <a:avLst/>
          </a:prstGeom>
          <a:noFill/>
        </p:spPr>
        <p:txBody>
          <a:bodyPr wrap="none" lIns="91440" tIns="45720" rIns="91440" bIns="45720">
            <a:spAutoFit/>
          </a:bodyPr>
          <a:lstStyle/>
          <a:p>
            <a:pPr algn="ctr"/>
            <a:r>
              <a:rPr lang="en-US" sz="2000" dirty="0">
                <a:ln w="0"/>
                <a:solidFill>
                  <a:prstClr val="white"/>
                </a:solidFill>
                <a:effectLst>
                  <a:outerShdw blurRad="38100" dist="19050" dir="2700000" algn="tl" rotWithShape="0">
                    <a:prstClr val="black">
                      <a:alpha val="40000"/>
                    </a:prstClr>
                  </a:outerShdw>
                </a:effectLst>
              </a:rPr>
              <a:t>Eyehook</a:t>
            </a:r>
          </a:p>
        </p:txBody>
      </p:sp>
      <p:sp>
        <p:nvSpPr>
          <p:cNvPr id="52" name="TextBox 51"/>
          <p:cNvSpPr txBox="1"/>
          <p:nvPr/>
        </p:nvSpPr>
        <p:spPr>
          <a:xfrm>
            <a:off x="828765" y="4779037"/>
            <a:ext cx="6326251" cy="1477328"/>
          </a:xfrm>
          <a:prstGeom prst="rect">
            <a:avLst/>
          </a:prstGeom>
          <a:noFill/>
        </p:spPr>
        <p:txBody>
          <a:bodyPr wrap="square" rtlCol="0">
            <a:spAutoFit/>
          </a:bodyPr>
          <a:lstStyle/>
          <a:p>
            <a:pPr marL="285750" indent="-285750">
              <a:buFont typeface="Wingdings" panose="05000000000000000000" pitchFamily="2" charset="2"/>
              <a:buChar char="ü"/>
            </a:pPr>
            <a:r>
              <a:rPr lang="en-US" dirty="0">
                <a:solidFill>
                  <a:prstClr val="white"/>
                </a:solidFill>
              </a:rPr>
              <a:t>Race Line spans the entire racing area</a:t>
            </a:r>
          </a:p>
          <a:p>
            <a:pPr marL="285750" indent="-285750">
              <a:buFont typeface="Wingdings" panose="05000000000000000000" pitchFamily="2" charset="2"/>
              <a:buChar char="ü"/>
            </a:pPr>
            <a:r>
              <a:rPr lang="en-US" dirty="0">
                <a:solidFill>
                  <a:prstClr val="white"/>
                </a:solidFill>
              </a:rPr>
              <a:t>It is connected on both sides by being tied to eyehooks</a:t>
            </a:r>
          </a:p>
          <a:p>
            <a:pPr marL="285750" indent="-285750">
              <a:buFont typeface="Wingdings" panose="05000000000000000000" pitchFamily="2" charset="2"/>
              <a:buChar char="ü"/>
            </a:pPr>
            <a:r>
              <a:rPr lang="en-US" dirty="0">
                <a:solidFill>
                  <a:prstClr val="white"/>
                </a:solidFill>
              </a:rPr>
              <a:t>The Race line cannot be undone</a:t>
            </a:r>
          </a:p>
          <a:p>
            <a:pPr marL="285750" indent="-285750">
              <a:buFont typeface="Wingdings" panose="05000000000000000000" pitchFamily="2" charset="2"/>
              <a:buChar char="ü"/>
            </a:pPr>
            <a:r>
              <a:rPr lang="en-US" dirty="0">
                <a:solidFill>
                  <a:prstClr val="white"/>
                </a:solidFill>
              </a:rPr>
              <a:t>You must find a way to easily attach and un-attach your car from the Race Line</a:t>
            </a:r>
          </a:p>
        </p:txBody>
      </p:sp>
    </p:spTree>
    <p:extLst>
      <p:ext uri="{BB962C8B-B14F-4D97-AF65-F5344CB8AC3E}">
        <p14:creationId xmlns:p14="http://schemas.microsoft.com/office/powerpoint/2010/main" val="3526997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653" y="865819"/>
            <a:ext cx="3741730"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Hypothesis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158517" y="2486872"/>
            <a:ext cx="245932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Testing</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Rectangle 3"/>
          <p:cNvSpPr/>
          <p:nvPr/>
        </p:nvSpPr>
        <p:spPr>
          <a:xfrm>
            <a:off x="0" y="5702969"/>
            <a:ext cx="3914274" cy="938463"/>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t>Assigned to:</a:t>
            </a:r>
            <a:endParaRPr lang="en-US" b="1" dirty="0"/>
          </a:p>
        </p:txBody>
      </p:sp>
      <p:sp>
        <p:nvSpPr>
          <p:cNvPr id="5" name="TextBox 4"/>
          <p:cNvSpPr txBox="1"/>
          <p:nvPr/>
        </p:nvSpPr>
        <p:spPr>
          <a:xfrm>
            <a:off x="230653" y="1789149"/>
            <a:ext cx="11512168" cy="923330"/>
          </a:xfrm>
          <a:prstGeom prst="rect">
            <a:avLst/>
          </a:prstGeom>
          <a:noFill/>
        </p:spPr>
        <p:txBody>
          <a:bodyPr wrap="square" rtlCol="0">
            <a:spAutoFit/>
          </a:bodyPr>
          <a:lstStyle/>
          <a:p>
            <a:r>
              <a:rPr lang="en-US" b="1" i="1" dirty="0" smtClean="0">
                <a:solidFill>
                  <a:srgbClr val="FF0000"/>
                </a:solidFill>
              </a:rPr>
              <a:t>Develop a hypothesis that you can test on your own to better understand how you will attach your vehicle to the race line.</a:t>
            </a:r>
          </a:p>
          <a:p>
            <a:r>
              <a:rPr lang="en-US" b="1" i="1" dirty="0" smtClean="0">
                <a:solidFill>
                  <a:srgbClr val="FF0000"/>
                </a:solidFill>
              </a:rPr>
              <a:t>[Remember that a hypothesis is an </a:t>
            </a:r>
            <a:r>
              <a:rPr lang="en-US" b="1" i="1" u="sng" dirty="0" smtClean="0">
                <a:solidFill>
                  <a:srgbClr val="FF0000"/>
                </a:solidFill>
              </a:rPr>
              <a:t>educated guess</a:t>
            </a:r>
            <a:r>
              <a:rPr lang="en-US" b="1" i="1" dirty="0" smtClean="0">
                <a:solidFill>
                  <a:srgbClr val="FF0000"/>
                </a:solidFill>
              </a:rPr>
              <a:t> using if, then, and because statements.]</a:t>
            </a:r>
            <a:endParaRPr lang="en-US" b="1" i="1" dirty="0">
              <a:solidFill>
                <a:srgbClr val="FF0000"/>
              </a:solidFill>
            </a:endParaRPr>
          </a:p>
        </p:txBody>
      </p:sp>
      <p:sp>
        <p:nvSpPr>
          <p:cNvPr id="6" name="TextBox 5"/>
          <p:cNvSpPr txBox="1"/>
          <p:nvPr/>
        </p:nvSpPr>
        <p:spPr>
          <a:xfrm>
            <a:off x="230653" y="3389522"/>
            <a:ext cx="11512168" cy="369332"/>
          </a:xfrm>
          <a:prstGeom prst="rect">
            <a:avLst/>
          </a:prstGeom>
          <a:noFill/>
        </p:spPr>
        <p:txBody>
          <a:bodyPr wrap="square" rtlCol="0">
            <a:spAutoFit/>
          </a:bodyPr>
          <a:lstStyle/>
          <a:p>
            <a:r>
              <a:rPr lang="en-US" b="1" i="1" dirty="0" smtClean="0">
                <a:solidFill>
                  <a:srgbClr val="FF0000"/>
                </a:solidFill>
              </a:rPr>
              <a:t>Develop a way to test your hypothesis to see if it is correct or incorrect.</a:t>
            </a:r>
          </a:p>
        </p:txBody>
      </p:sp>
      <p:sp>
        <p:nvSpPr>
          <p:cNvPr id="7" name="Rectangle 6"/>
          <p:cNvSpPr/>
          <p:nvPr/>
        </p:nvSpPr>
        <p:spPr>
          <a:xfrm>
            <a:off x="230653" y="3758854"/>
            <a:ext cx="2387192"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Results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8" name="TextBox 7"/>
          <p:cNvSpPr txBox="1"/>
          <p:nvPr/>
        </p:nvSpPr>
        <p:spPr>
          <a:xfrm>
            <a:off x="230653" y="4769068"/>
            <a:ext cx="11512168" cy="646331"/>
          </a:xfrm>
          <a:prstGeom prst="rect">
            <a:avLst/>
          </a:prstGeom>
          <a:noFill/>
        </p:spPr>
        <p:txBody>
          <a:bodyPr wrap="square" rtlCol="0">
            <a:spAutoFit/>
          </a:bodyPr>
          <a:lstStyle/>
          <a:p>
            <a:r>
              <a:rPr lang="en-US" b="1" i="1" dirty="0" smtClean="0">
                <a:solidFill>
                  <a:srgbClr val="FF0000"/>
                </a:solidFill>
              </a:rPr>
              <a:t>What did you learn by performing the test? Was your hypothesis correct or incorrect? How does this information impact your design for your solar car? </a:t>
            </a:r>
          </a:p>
        </p:txBody>
      </p:sp>
    </p:spTree>
    <p:extLst>
      <p:ext uri="{BB962C8B-B14F-4D97-AF65-F5344CB8AC3E}">
        <p14:creationId xmlns:p14="http://schemas.microsoft.com/office/powerpoint/2010/main" val="360274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197" y="496851"/>
            <a:ext cx="7771679" cy="923330"/>
          </a:xfrm>
          <a:prstGeom prst="rect">
            <a:avLst/>
          </a:prstGeom>
          <a:noFill/>
        </p:spPr>
        <p:txBody>
          <a:bodyPr wrap="none" lIns="91440" tIns="45720" rIns="91440" bIns="45720">
            <a:spAutoFit/>
          </a:bodyPr>
          <a:lstStyle/>
          <a:p>
            <a:pPr algn="ctr"/>
            <a:r>
              <a:rPr lang="en-US" sz="5400" b="1" cap="none" spc="0" dirty="0" smtClean="0">
                <a:ln w="0"/>
                <a:solidFill>
                  <a:schemeClr val="tx1"/>
                </a:solidFill>
                <a:effectLst>
                  <a:outerShdw blurRad="38100" dist="19050" dir="2700000" algn="tl" rotWithShape="0">
                    <a:schemeClr val="dk1">
                      <a:alpha val="40000"/>
                    </a:schemeClr>
                  </a:outerShdw>
                </a:effectLst>
              </a:rPr>
              <a:t>Prototypes and Testing</a:t>
            </a:r>
            <a:endParaRPr lang="en-US" sz="5400" b="1"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317197" y="1420181"/>
            <a:ext cx="11746466" cy="3693319"/>
          </a:xfrm>
          <a:prstGeom prst="rect">
            <a:avLst/>
          </a:prstGeom>
          <a:noFill/>
        </p:spPr>
        <p:txBody>
          <a:bodyPr wrap="square" rtlCol="0">
            <a:spAutoFit/>
          </a:bodyPr>
          <a:lstStyle/>
          <a:p>
            <a:r>
              <a:rPr lang="en-US" dirty="0" smtClean="0"/>
              <a:t>Building a prototype is a great way to test out different functions of your car before you put them on your final version. </a:t>
            </a:r>
          </a:p>
          <a:p>
            <a:endParaRPr lang="en-US" dirty="0" smtClean="0"/>
          </a:p>
          <a:p>
            <a:r>
              <a:rPr lang="en-US" dirty="0" smtClean="0"/>
              <a:t>Include the following information for each prototype or version of your vehicle prior to your final:</a:t>
            </a:r>
          </a:p>
          <a:p>
            <a:endParaRPr lang="en-US" dirty="0"/>
          </a:p>
          <a:p>
            <a:pPr marL="285750" indent="-285750">
              <a:buFont typeface="Arial" panose="020B0604020202020204" pitchFamily="34" charset="0"/>
              <a:buChar char="•"/>
            </a:pPr>
            <a:r>
              <a:rPr lang="en-US" b="1" dirty="0" smtClean="0">
                <a:solidFill>
                  <a:srgbClr val="FF0000"/>
                </a:solidFill>
              </a:rPr>
              <a:t>Prototype # and/or Name</a:t>
            </a:r>
          </a:p>
          <a:p>
            <a:pPr marL="285750" indent="-285750">
              <a:buFont typeface="Arial" panose="020B0604020202020204" pitchFamily="34" charset="0"/>
              <a:buChar char="•"/>
            </a:pPr>
            <a:r>
              <a:rPr lang="en-US" b="1" dirty="0" smtClean="0">
                <a:solidFill>
                  <a:srgbClr val="FF0000"/>
                </a:solidFill>
              </a:rPr>
              <a:t>Additions/subtractions from previous versions</a:t>
            </a:r>
          </a:p>
          <a:p>
            <a:pPr marL="285750" indent="-285750">
              <a:buFont typeface="Arial" panose="020B0604020202020204" pitchFamily="34" charset="0"/>
              <a:buChar char="•"/>
            </a:pPr>
            <a:r>
              <a:rPr lang="en-US" b="1" dirty="0" smtClean="0">
                <a:solidFill>
                  <a:srgbClr val="FF0000"/>
                </a:solidFill>
              </a:rPr>
              <a:t>Did it work on battery? Yes/No?</a:t>
            </a:r>
          </a:p>
          <a:p>
            <a:pPr marL="285750" indent="-285750">
              <a:buFont typeface="Arial" panose="020B0604020202020204" pitchFamily="34" charset="0"/>
              <a:buChar char="•"/>
            </a:pPr>
            <a:r>
              <a:rPr lang="en-US" b="1" dirty="0" smtClean="0">
                <a:solidFill>
                  <a:srgbClr val="FF0000"/>
                </a:solidFill>
              </a:rPr>
              <a:t>Did it work on solar? Yes/No?</a:t>
            </a:r>
          </a:p>
          <a:p>
            <a:pPr marL="285750" indent="-285750">
              <a:buFont typeface="Arial" panose="020B0604020202020204" pitchFamily="34" charset="0"/>
              <a:buChar char="•"/>
            </a:pPr>
            <a:r>
              <a:rPr lang="en-US" b="1" dirty="0" smtClean="0">
                <a:solidFill>
                  <a:srgbClr val="FF0000"/>
                </a:solidFill>
              </a:rPr>
              <a:t>Why do you think it did or did not work?</a:t>
            </a:r>
          </a:p>
          <a:p>
            <a:pPr marL="285750" indent="-285750">
              <a:buFont typeface="Arial" panose="020B0604020202020204" pitchFamily="34" charset="0"/>
              <a:buChar char="•"/>
            </a:pPr>
            <a:r>
              <a:rPr lang="en-US" b="1" dirty="0" smtClean="0">
                <a:solidFill>
                  <a:srgbClr val="FF0000"/>
                </a:solidFill>
              </a:rPr>
              <a:t>What changes do you plan to make in your design?</a:t>
            </a:r>
          </a:p>
          <a:p>
            <a:pPr marL="285750" indent="-285750">
              <a:buFont typeface="Arial" panose="020B0604020202020204" pitchFamily="34" charset="0"/>
              <a:buChar char="•"/>
            </a:pPr>
            <a:endParaRPr lang="en-US" dirty="0" smtClean="0"/>
          </a:p>
          <a:p>
            <a:r>
              <a:rPr lang="en-US" dirty="0" smtClean="0"/>
              <a:t>Add pictures as needed to describe your building, testing, and redevelopment process.</a:t>
            </a:r>
            <a:endParaRPr lang="en-US" dirty="0"/>
          </a:p>
        </p:txBody>
      </p:sp>
      <p:sp>
        <p:nvSpPr>
          <p:cNvPr id="4" name="Rectangle 3"/>
          <p:cNvSpPr/>
          <p:nvPr/>
        </p:nvSpPr>
        <p:spPr>
          <a:xfrm>
            <a:off x="0" y="5702969"/>
            <a:ext cx="3914274" cy="938463"/>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t>Assigned to:</a:t>
            </a:r>
            <a:endParaRPr lang="en-US" b="1" dirty="0"/>
          </a:p>
        </p:txBody>
      </p:sp>
    </p:spTree>
    <p:extLst>
      <p:ext uri="{BB962C8B-B14F-4D97-AF65-F5344CB8AC3E}">
        <p14:creationId xmlns:p14="http://schemas.microsoft.com/office/powerpoint/2010/main" val="567067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877" y="689356"/>
            <a:ext cx="7252306" cy="1015663"/>
          </a:xfrm>
          <a:prstGeom prst="rect">
            <a:avLst/>
          </a:prstGeom>
          <a:noFill/>
        </p:spPr>
        <p:txBody>
          <a:bodyPr wrap="none" lIns="91440" tIns="45720" rIns="91440" bIns="45720">
            <a:spAutoFit/>
          </a:bodyPr>
          <a:lstStyle/>
          <a:p>
            <a:pPr algn="ctr"/>
            <a:r>
              <a:rPr lang="en-US" sz="6000" b="0" cap="none" spc="0" dirty="0" smtClean="0">
                <a:ln w="0"/>
                <a:solidFill>
                  <a:schemeClr val="tx1"/>
                </a:solidFill>
                <a:effectLst>
                  <a:outerShdw blurRad="38100" dist="19050" dir="2700000" algn="tl" rotWithShape="0">
                    <a:schemeClr val="dk1">
                      <a:alpha val="40000"/>
                    </a:schemeClr>
                  </a:outerShdw>
                </a:effectLst>
              </a:rPr>
              <a:t>Testing, Evaluation,</a:t>
            </a:r>
            <a:endParaRPr lang="en-US" sz="6000" b="0" cap="none" spc="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5001213" y="1705019"/>
            <a:ext cx="7034298" cy="1015663"/>
          </a:xfrm>
          <a:prstGeom prst="rect">
            <a:avLst/>
          </a:prstGeom>
          <a:noFill/>
        </p:spPr>
        <p:txBody>
          <a:bodyPr wrap="none" lIns="91440" tIns="45720" rIns="91440" bIns="45720">
            <a:spAutoFit/>
          </a:bodyPr>
          <a:lstStyle/>
          <a:p>
            <a:pPr algn="ctr"/>
            <a:r>
              <a:rPr lang="en-US" sz="6000" b="0" cap="none" spc="0" dirty="0" smtClean="0">
                <a:ln w="0"/>
                <a:solidFill>
                  <a:schemeClr val="tx1"/>
                </a:solidFill>
                <a:effectLst>
                  <a:outerShdw blurRad="38100" dist="19050" dir="2700000" algn="tl" rotWithShape="0">
                    <a:schemeClr val="dk1">
                      <a:alpha val="40000"/>
                    </a:schemeClr>
                  </a:outerShdw>
                </a:effectLst>
              </a:rPr>
              <a:t>&amp; Redevelopment</a:t>
            </a:r>
            <a:endParaRPr lang="en-US" sz="60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4" name="Shape 230"/>
          <p:cNvGraphicFramePr/>
          <p:nvPr>
            <p:extLst>
              <p:ext uri="{D42A27DB-BD31-4B8C-83A1-F6EECF244321}">
                <p14:modId xmlns:p14="http://schemas.microsoft.com/office/powerpoint/2010/main" val="379113959"/>
              </p:ext>
            </p:extLst>
          </p:nvPr>
        </p:nvGraphicFramePr>
        <p:xfrm>
          <a:off x="330549" y="4681818"/>
          <a:ext cx="11704961" cy="1894685"/>
        </p:xfrm>
        <a:graphic>
          <a:graphicData uri="http://schemas.openxmlformats.org/drawingml/2006/table">
            <a:tbl>
              <a:tblPr>
                <a:noFill/>
              </a:tblPr>
              <a:tblGrid>
                <a:gridCol w="2698981"/>
                <a:gridCol w="3153500"/>
                <a:gridCol w="2926240"/>
                <a:gridCol w="2926240"/>
              </a:tblGrid>
              <a:tr h="523475">
                <a:tc>
                  <a:txBody>
                    <a:bodyPr/>
                    <a:lstStyle/>
                    <a:p>
                      <a:pPr marL="0" marR="0" lvl="0" indent="0" algn="ctr" rtl="0">
                        <a:lnSpc>
                          <a:spcPct val="100000"/>
                        </a:lnSpc>
                        <a:spcBef>
                          <a:spcPts val="0"/>
                        </a:spcBef>
                        <a:spcAft>
                          <a:spcPts val="0"/>
                        </a:spcAft>
                        <a:buClr>
                          <a:schemeClr val="dk1"/>
                        </a:buClr>
                        <a:buSzPct val="25000"/>
                        <a:buFont typeface="Arial"/>
                        <a:buNone/>
                      </a:pPr>
                      <a:r>
                        <a:rPr lang="en-US" sz="1400" u="none" strike="noStrike" cap="none" dirty="0">
                          <a:solidFill>
                            <a:schemeClr val="dk1"/>
                          </a:solidFill>
                        </a:rPr>
                        <a:t>Trial #</a:t>
                      </a:r>
                    </a:p>
                  </a:txBody>
                  <a:tcPr marL="91425" marR="91425" marT="91375" marB="91375">
                    <a:lnL w="9525" cap="flat" cmpd="sng">
                      <a:solidFill>
                        <a:schemeClr val="dk2"/>
                      </a:solidFill>
                      <a:prstDash val="solid"/>
                      <a:round/>
                      <a:headEnd type="none" w="med" len="med"/>
                      <a:tailEnd type="none" w="med" len="med"/>
                    </a:lnL>
                    <a:lnR w="9525" cap="flat" cmpd="sng">
                      <a:solidFill>
                        <a:schemeClr val="dk2"/>
                      </a:solidFill>
                      <a:prstDash val="solid"/>
                      <a:round/>
                      <a:headEnd type="none" w="med" len="med"/>
                      <a:tailEnd type="none" w="med" len="med"/>
                    </a:lnR>
                    <a:lnT w="9525" cap="flat" cmpd="sng">
                      <a:solidFill>
                        <a:schemeClr val="dk2"/>
                      </a:solidFill>
                      <a:prstDash val="solid"/>
                      <a:round/>
                      <a:headEnd type="none" w="med" len="med"/>
                      <a:tailEnd type="none" w="med" len="med"/>
                    </a:lnT>
                    <a:lnB w="9525" cap="flat" cmpd="sng">
                      <a:solidFill>
                        <a:schemeClr val="dk2"/>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400" u="none" strike="noStrike" cap="none">
                          <a:solidFill>
                            <a:schemeClr val="dk1"/>
                          </a:solidFill>
                        </a:rPr>
                        <a:t>Distance (</a:t>
                      </a:r>
                      <a:r>
                        <a:rPr lang="en-US" sz="1400" i="1" u="none" strike="noStrike" cap="none">
                          <a:solidFill>
                            <a:schemeClr val="dk1"/>
                          </a:solidFill>
                        </a:rPr>
                        <a:t>cm</a:t>
                      </a:r>
                      <a:r>
                        <a:rPr lang="en-US" sz="1400" u="none" strike="noStrike" cap="none">
                          <a:solidFill>
                            <a:schemeClr val="dk1"/>
                          </a:solidFill>
                        </a:rPr>
                        <a:t>)</a:t>
                      </a:r>
                    </a:p>
                  </a:txBody>
                  <a:tcPr marL="91425" marR="91425" marT="91375" marB="91375">
                    <a:lnL w="9525" cap="flat" cmpd="sng">
                      <a:solidFill>
                        <a:schemeClr val="dk2"/>
                      </a:solidFill>
                      <a:prstDash val="solid"/>
                      <a:round/>
                      <a:headEnd type="none" w="med" len="med"/>
                      <a:tailEnd type="none" w="med" len="med"/>
                    </a:lnL>
                    <a:lnR w="9525" cap="flat" cmpd="sng">
                      <a:solidFill>
                        <a:schemeClr val="dk2"/>
                      </a:solidFill>
                      <a:prstDash val="solid"/>
                      <a:round/>
                      <a:headEnd type="none" w="med" len="med"/>
                      <a:tailEnd type="none" w="med" len="med"/>
                    </a:lnR>
                    <a:lnT w="9525" cap="flat" cmpd="sng">
                      <a:solidFill>
                        <a:schemeClr val="dk2"/>
                      </a:solidFill>
                      <a:prstDash val="solid"/>
                      <a:round/>
                      <a:headEnd type="none" w="med" len="med"/>
                      <a:tailEnd type="none" w="med" len="med"/>
                    </a:lnT>
                    <a:lnB w="9525" cap="flat" cmpd="sng">
                      <a:solidFill>
                        <a:schemeClr val="dk2"/>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400" u="none" strike="noStrike" cap="none" dirty="0">
                          <a:solidFill>
                            <a:schemeClr val="dk1"/>
                          </a:solidFill>
                        </a:rPr>
                        <a:t>Time (</a:t>
                      </a:r>
                      <a:r>
                        <a:rPr lang="en-US" sz="1400" i="1" u="none" strike="noStrike" cap="none" dirty="0">
                          <a:solidFill>
                            <a:schemeClr val="dk1"/>
                          </a:solidFill>
                        </a:rPr>
                        <a:t>s</a:t>
                      </a:r>
                      <a:r>
                        <a:rPr lang="en-US" sz="1400" u="none" strike="noStrike" cap="none" dirty="0">
                          <a:solidFill>
                            <a:schemeClr val="dk1"/>
                          </a:solidFill>
                        </a:rPr>
                        <a:t>)</a:t>
                      </a:r>
                    </a:p>
                  </a:txBody>
                  <a:tcPr marL="91425" marR="91425" marT="91375" marB="91375">
                    <a:lnL w="9525" cap="flat" cmpd="sng">
                      <a:solidFill>
                        <a:schemeClr val="dk2"/>
                      </a:solidFill>
                      <a:prstDash val="solid"/>
                      <a:round/>
                      <a:headEnd type="none" w="med" len="med"/>
                      <a:tailEnd type="none" w="med" len="med"/>
                    </a:lnL>
                    <a:lnR w="9525" cap="flat" cmpd="sng">
                      <a:solidFill>
                        <a:schemeClr val="dk2"/>
                      </a:solidFill>
                      <a:prstDash val="solid"/>
                      <a:round/>
                      <a:headEnd type="none" w="med" len="med"/>
                      <a:tailEnd type="none" w="med" len="med"/>
                    </a:lnR>
                    <a:lnT w="9525" cap="flat" cmpd="sng">
                      <a:solidFill>
                        <a:schemeClr val="dk2"/>
                      </a:solidFill>
                      <a:prstDash val="solid"/>
                      <a:round/>
                      <a:headEnd type="none" w="med" len="med"/>
                      <a:tailEnd type="none" w="med" len="med"/>
                    </a:lnT>
                    <a:lnB w="9525" cap="flat" cmpd="sng">
                      <a:solidFill>
                        <a:schemeClr val="dk2"/>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400" u="none" strike="noStrike" cap="none">
                          <a:solidFill>
                            <a:schemeClr val="dk1"/>
                          </a:solidFill>
                        </a:rPr>
                        <a:t>Speed (</a:t>
                      </a:r>
                      <a:r>
                        <a:rPr lang="en-US" sz="1400" i="1" u="none" strike="noStrike" cap="none">
                          <a:solidFill>
                            <a:schemeClr val="dk1"/>
                          </a:solidFill>
                        </a:rPr>
                        <a:t>cm/s</a:t>
                      </a:r>
                      <a:r>
                        <a:rPr lang="en-US" sz="1400" u="none" strike="noStrike" cap="none">
                          <a:solidFill>
                            <a:schemeClr val="dk1"/>
                          </a:solidFill>
                        </a:rPr>
                        <a:t>)</a:t>
                      </a:r>
                    </a:p>
                  </a:txBody>
                  <a:tcPr marL="91425" marR="91425" marT="91375" marB="91375">
                    <a:lnL w="9525" cap="flat" cmpd="sng">
                      <a:solidFill>
                        <a:schemeClr val="dk2"/>
                      </a:solidFill>
                      <a:prstDash val="solid"/>
                      <a:round/>
                      <a:headEnd type="none" w="med" len="med"/>
                      <a:tailEnd type="none" w="med" len="med"/>
                    </a:lnL>
                    <a:lnR w="9525" cap="flat" cmpd="sng">
                      <a:solidFill>
                        <a:schemeClr val="dk2"/>
                      </a:solidFill>
                      <a:prstDash val="solid"/>
                      <a:round/>
                      <a:headEnd type="none" w="med" len="med"/>
                      <a:tailEnd type="none" w="med" len="med"/>
                    </a:lnR>
                    <a:lnT w="9525" cap="flat" cmpd="sng">
                      <a:solidFill>
                        <a:schemeClr val="dk2"/>
                      </a:solidFill>
                      <a:prstDash val="solid"/>
                      <a:round/>
                      <a:headEnd type="none" w="med" len="med"/>
                      <a:tailEnd type="none" w="med" len="med"/>
                    </a:lnT>
                    <a:lnB w="9525" cap="flat" cmpd="sng">
                      <a:solidFill>
                        <a:schemeClr val="dk2"/>
                      </a:solidFill>
                      <a:prstDash val="solid"/>
                      <a:round/>
                      <a:headEnd type="none" w="med" len="med"/>
                      <a:tailEnd type="none" w="med" len="med"/>
                    </a:lnB>
                    <a:solidFill>
                      <a:srgbClr val="FFFFFF"/>
                    </a:solidFill>
                  </a:tcPr>
                </a:tc>
              </a:tr>
              <a:tr h="284300">
                <a:tc>
                  <a:txBody>
                    <a:bodyPr/>
                    <a:lstStyle/>
                    <a:p>
                      <a:pPr marL="0" marR="0" lvl="0" indent="0" algn="ctr" rtl="0">
                        <a:lnSpc>
                          <a:spcPct val="100000"/>
                        </a:lnSpc>
                        <a:spcBef>
                          <a:spcPts val="0"/>
                        </a:spcBef>
                        <a:spcAft>
                          <a:spcPts val="0"/>
                        </a:spcAft>
                        <a:buClr>
                          <a:srgbClr val="000000"/>
                        </a:buClr>
                        <a:buSzPct val="25000"/>
                        <a:buFont typeface="Arial"/>
                        <a:buNone/>
                      </a:pPr>
                      <a:r>
                        <a:rPr lang="en-US">
                          <a:solidFill>
                            <a:schemeClr val="dk1"/>
                          </a:solidFill>
                        </a:rPr>
                        <a:t>1</a:t>
                      </a:r>
                    </a:p>
                  </a:txBody>
                  <a:tcPr marL="91425" marR="91425" marT="91375" marB="91375">
                    <a:lnL w="9525" cap="flat" cmpd="sng">
                      <a:solidFill>
                        <a:schemeClr val="dk2"/>
                      </a:solidFill>
                      <a:prstDash val="solid"/>
                      <a:round/>
                      <a:headEnd type="none" w="med" len="med"/>
                      <a:tailEnd type="none" w="med" len="med"/>
                    </a:lnL>
                    <a:lnR w="9525" cap="flat" cmpd="sng">
                      <a:solidFill>
                        <a:schemeClr val="dk2"/>
                      </a:solidFill>
                      <a:prstDash val="solid"/>
                      <a:round/>
                      <a:headEnd type="none" w="med" len="med"/>
                      <a:tailEnd type="none" w="med" len="med"/>
                    </a:lnR>
                    <a:lnT w="9525" cap="flat" cmpd="sng">
                      <a:solidFill>
                        <a:schemeClr val="dk2"/>
                      </a:solidFill>
                      <a:prstDash val="solid"/>
                      <a:round/>
                      <a:headEnd type="none" w="med" len="med"/>
                      <a:tailEnd type="none" w="med" len="med"/>
                    </a:lnT>
                    <a:lnB w="9525" cap="flat" cmpd="sng">
                      <a:solidFill>
                        <a:schemeClr val="dk2"/>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rgbClr val="000000"/>
                        </a:buClr>
                        <a:buSzPct val="25000"/>
                        <a:buFont typeface="Arial"/>
                        <a:buNone/>
                      </a:pPr>
                      <a:endParaRPr sz="1400" u="none" strike="noStrike" cap="none">
                        <a:solidFill>
                          <a:schemeClr val="dk1"/>
                        </a:solidFill>
                      </a:endParaRPr>
                    </a:p>
                  </a:txBody>
                  <a:tcPr marL="91425" marR="91425" marT="91375" marB="91375">
                    <a:lnL w="9525" cap="flat" cmpd="sng">
                      <a:solidFill>
                        <a:schemeClr val="dk2"/>
                      </a:solidFill>
                      <a:prstDash val="solid"/>
                      <a:round/>
                      <a:headEnd type="none" w="med" len="med"/>
                      <a:tailEnd type="none" w="med" len="med"/>
                    </a:lnL>
                    <a:lnR w="9525" cap="flat" cmpd="sng">
                      <a:solidFill>
                        <a:schemeClr val="dk2"/>
                      </a:solidFill>
                      <a:prstDash val="solid"/>
                      <a:round/>
                      <a:headEnd type="none" w="med" len="med"/>
                      <a:tailEnd type="none" w="med" len="med"/>
                    </a:lnR>
                    <a:lnT w="9525" cap="flat" cmpd="sng">
                      <a:solidFill>
                        <a:schemeClr val="dk2"/>
                      </a:solidFill>
                      <a:prstDash val="solid"/>
                      <a:round/>
                      <a:headEnd type="none" w="med" len="med"/>
                      <a:tailEnd type="none" w="med" len="med"/>
                    </a:lnT>
                    <a:lnB w="9525" cap="flat" cmpd="sng">
                      <a:solidFill>
                        <a:schemeClr val="dk2"/>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rgbClr val="000000"/>
                        </a:buClr>
                        <a:buSzPct val="25000"/>
                        <a:buFont typeface="Arial"/>
                        <a:buNone/>
                      </a:pPr>
                      <a:endParaRPr sz="1400" u="none" strike="noStrike" cap="none">
                        <a:solidFill>
                          <a:schemeClr val="dk1"/>
                        </a:solidFill>
                      </a:endParaRPr>
                    </a:p>
                  </a:txBody>
                  <a:tcPr marL="91425" marR="91425" marT="91375" marB="91375">
                    <a:lnL w="9525" cap="flat" cmpd="sng">
                      <a:solidFill>
                        <a:schemeClr val="dk2"/>
                      </a:solidFill>
                      <a:prstDash val="solid"/>
                      <a:round/>
                      <a:headEnd type="none" w="med" len="med"/>
                      <a:tailEnd type="none" w="med" len="med"/>
                    </a:lnL>
                    <a:lnR w="9525" cap="flat" cmpd="sng">
                      <a:solidFill>
                        <a:schemeClr val="dk2"/>
                      </a:solidFill>
                      <a:prstDash val="solid"/>
                      <a:round/>
                      <a:headEnd type="none" w="med" len="med"/>
                      <a:tailEnd type="none" w="med" len="med"/>
                    </a:lnR>
                    <a:lnT w="9525" cap="flat" cmpd="sng">
                      <a:solidFill>
                        <a:schemeClr val="dk2"/>
                      </a:solidFill>
                      <a:prstDash val="solid"/>
                      <a:round/>
                      <a:headEnd type="none" w="med" len="med"/>
                      <a:tailEnd type="none" w="med" len="med"/>
                    </a:lnT>
                    <a:lnB w="9525" cap="flat" cmpd="sng">
                      <a:solidFill>
                        <a:schemeClr val="dk2"/>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rgbClr val="000000"/>
                        </a:buClr>
                        <a:buSzPct val="25000"/>
                        <a:buFont typeface="Arial"/>
                        <a:buNone/>
                      </a:pPr>
                      <a:endParaRPr sz="1400" u="none" strike="noStrike" cap="none">
                        <a:solidFill>
                          <a:schemeClr val="dk1"/>
                        </a:solidFill>
                      </a:endParaRPr>
                    </a:p>
                  </a:txBody>
                  <a:tcPr marL="91425" marR="91425" marT="91375" marB="91375">
                    <a:lnL w="9525" cap="flat" cmpd="sng">
                      <a:solidFill>
                        <a:schemeClr val="dk2"/>
                      </a:solidFill>
                      <a:prstDash val="solid"/>
                      <a:round/>
                      <a:headEnd type="none" w="med" len="med"/>
                      <a:tailEnd type="none" w="med" len="med"/>
                    </a:lnL>
                    <a:lnR w="9525" cap="flat" cmpd="sng">
                      <a:solidFill>
                        <a:schemeClr val="dk2"/>
                      </a:solidFill>
                      <a:prstDash val="solid"/>
                      <a:round/>
                      <a:headEnd type="none" w="med" len="med"/>
                      <a:tailEnd type="none" w="med" len="med"/>
                    </a:lnR>
                    <a:lnT w="9525" cap="flat" cmpd="sng">
                      <a:solidFill>
                        <a:schemeClr val="dk2"/>
                      </a:solidFill>
                      <a:prstDash val="solid"/>
                      <a:round/>
                      <a:headEnd type="none" w="med" len="med"/>
                      <a:tailEnd type="none" w="med" len="med"/>
                    </a:lnT>
                    <a:lnB w="9525" cap="flat" cmpd="sng">
                      <a:solidFill>
                        <a:schemeClr val="dk2"/>
                      </a:solidFill>
                      <a:prstDash val="solid"/>
                      <a:round/>
                      <a:headEnd type="none" w="med" len="med"/>
                      <a:tailEnd type="none" w="med" len="med"/>
                    </a:lnB>
                    <a:solidFill>
                      <a:srgbClr val="FFFFFF"/>
                    </a:solidFill>
                  </a:tcPr>
                </a:tc>
              </a:tr>
              <a:tr h="284300">
                <a:tc>
                  <a:txBody>
                    <a:bodyPr/>
                    <a:lstStyle/>
                    <a:p>
                      <a:pPr marL="0" marR="0" lvl="0" indent="0" algn="ctr" rtl="0">
                        <a:lnSpc>
                          <a:spcPct val="100000"/>
                        </a:lnSpc>
                        <a:spcBef>
                          <a:spcPts val="0"/>
                        </a:spcBef>
                        <a:spcAft>
                          <a:spcPts val="0"/>
                        </a:spcAft>
                        <a:buClr>
                          <a:srgbClr val="000000"/>
                        </a:buClr>
                        <a:buSzPct val="25000"/>
                        <a:buFont typeface="Arial"/>
                        <a:buNone/>
                      </a:pPr>
                      <a:r>
                        <a:rPr lang="en-US" dirty="0">
                          <a:solidFill>
                            <a:schemeClr val="dk1"/>
                          </a:solidFill>
                        </a:rPr>
                        <a:t>2</a:t>
                      </a:r>
                    </a:p>
                  </a:txBody>
                  <a:tcPr marL="91425" marR="91425" marT="91375" marB="91375">
                    <a:lnL w="9525" cap="flat" cmpd="sng">
                      <a:solidFill>
                        <a:schemeClr val="dk2"/>
                      </a:solidFill>
                      <a:prstDash val="solid"/>
                      <a:round/>
                      <a:headEnd type="none" w="med" len="med"/>
                      <a:tailEnd type="none" w="med" len="med"/>
                    </a:lnL>
                    <a:lnR w="9525" cap="flat" cmpd="sng">
                      <a:solidFill>
                        <a:schemeClr val="dk2"/>
                      </a:solidFill>
                      <a:prstDash val="solid"/>
                      <a:round/>
                      <a:headEnd type="none" w="med" len="med"/>
                      <a:tailEnd type="none" w="med" len="med"/>
                    </a:lnR>
                    <a:lnT w="9525" cap="flat" cmpd="sng">
                      <a:solidFill>
                        <a:schemeClr val="dk2"/>
                      </a:solidFill>
                      <a:prstDash val="solid"/>
                      <a:round/>
                      <a:headEnd type="none" w="med" len="med"/>
                      <a:tailEnd type="none" w="med" len="med"/>
                    </a:lnT>
                    <a:lnB w="9525" cap="flat" cmpd="sng">
                      <a:solidFill>
                        <a:schemeClr val="dk2"/>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rgbClr val="000000"/>
                        </a:buClr>
                        <a:buSzPct val="25000"/>
                        <a:buFont typeface="Arial"/>
                        <a:buNone/>
                      </a:pPr>
                      <a:endParaRPr sz="1400" u="none" strike="noStrike" cap="none">
                        <a:solidFill>
                          <a:schemeClr val="dk1"/>
                        </a:solidFill>
                      </a:endParaRPr>
                    </a:p>
                  </a:txBody>
                  <a:tcPr marL="91425" marR="91425" marT="91375" marB="91375">
                    <a:lnL w="9525" cap="flat" cmpd="sng">
                      <a:solidFill>
                        <a:schemeClr val="dk2"/>
                      </a:solidFill>
                      <a:prstDash val="solid"/>
                      <a:round/>
                      <a:headEnd type="none" w="med" len="med"/>
                      <a:tailEnd type="none" w="med" len="med"/>
                    </a:lnL>
                    <a:lnR w="9525" cap="flat" cmpd="sng">
                      <a:solidFill>
                        <a:schemeClr val="dk2"/>
                      </a:solidFill>
                      <a:prstDash val="solid"/>
                      <a:round/>
                      <a:headEnd type="none" w="med" len="med"/>
                      <a:tailEnd type="none" w="med" len="med"/>
                    </a:lnR>
                    <a:lnT w="9525" cap="flat" cmpd="sng">
                      <a:solidFill>
                        <a:schemeClr val="dk2"/>
                      </a:solidFill>
                      <a:prstDash val="solid"/>
                      <a:round/>
                      <a:headEnd type="none" w="med" len="med"/>
                      <a:tailEnd type="none" w="med" len="med"/>
                    </a:lnT>
                    <a:lnB w="9525" cap="flat" cmpd="sng">
                      <a:solidFill>
                        <a:schemeClr val="dk2"/>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rgbClr val="000000"/>
                        </a:buClr>
                        <a:buSzPct val="25000"/>
                        <a:buFont typeface="Arial"/>
                        <a:buNone/>
                      </a:pPr>
                      <a:endParaRPr sz="1400" u="none" strike="noStrike" cap="none">
                        <a:solidFill>
                          <a:schemeClr val="dk1"/>
                        </a:solidFill>
                      </a:endParaRPr>
                    </a:p>
                  </a:txBody>
                  <a:tcPr marL="91425" marR="91425" marT="91375" marB="91375">
                    <a:lnL w="9525" cap="flat" cmpd="sng">
                      <a:solidFill>
                        <a:schemeClr val="dk2"/>
                      </a:solidFill>
                      <a:prstDash val="solid"/>
                      <a:round/>
                      <a:headEnd type="none" w="med" len="med"/>
                      <a:tailEnd type="none" w="med" len="med"/>
                    </a:lnL>
                    <a:lnR w="9525" cap="flat" cmpd="sng">
                      <a:solidFill>
                        <a:schemeClr val="dk2"/>
                      </a:solidFill>
                      <a:prstDash val="solid"/>
                      <a:round/>
                      <a:headEnd type="none" w="med" len="med"/>
                      <a:tailEnd type="none" w="med" len="med"/>
                    </a:lnR>
                    <a:lnT w="9525" cap="flat" cmpd="sng">
                      <a:solidFill>
                        <a:schemeClr val="dk2"/>
                      </a:solidFill>
                      <a:prstDash val="solid"/>
                      <a:round/>
                      <a:headEnd type="none" w="med" len="med"/>
                      <a:tailEnd type="none" w="med" len="med"/>
                    </a:lnT>
                    <a:lnB w="9525" cap="flat" cmpd="sng">
                      <a:solidFill>
                        <a:schemeClr val="dk2"/>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rgbClr val="000000"/>
                        </a:buClr>
                        <a:buSzPct val="25000"/>
                        <a:buFont typeface="Arial"/>
                        <a:buNone/>
                      </a:pPr>
                      <a:endParaRPr sz="1400" u="none" strike="noStrike" cap="none">
                        <a:solidFill>
                          <a:schemeClr val="dk1"/>
                        </a:solidFill>
                      </a:endParaRPr>
                    </a:p>
                  </a:txBody>
                  <a:tcPr marL="91425" marR="91425" marT="91375" marB="91375">
                    <a:lnL w="9525" cap="flat" cmpd="sng">
                      <a:solidFill>
                        <a:schemeClr val="dk2"/>
                      </a:solidFill>
                      <a:prstDash val="solid"/>
                      <a:round/>
                      <a:headEnd type="none" w="med" len="med"/>
                      <a:tailEnd type="none" w="med" len="med"/>
                    </a:lnL>
                    <a:lnR w="9525" cap="flat" cmpd="sng">
                      <a:solidFill>
                        <a:schemeClr val="dk2"/>
                      </a:solidFill>
                      <a:prstDash val="solid"/>
                      <a:round/>
                      <a:headEnd type="none" w="med" len="med"/>
                      <a:tailEnd type="none" w="med" len="med"/>
                    </a:lnR>
                    <a:lnT w="9525" cap="flat" cmpd="sng">
                      <a:solidFill>
                        <a:schemeClr val="dk2"/>
                      </a:solidFill>
                      <a:prstDash val="solid"/>
                      <a:round/>
                      <a:headEnd type="none" w="med" len="med"/>
                      <a:tailEnd type="none" w="med" len="med"/>
                    </a:lnT>
                    <a:lnB w="9525" cap="flat" cmpd="sng">
                      <a:solidFill>
                        <a:schemeClr val="dk2"/>
                      </a:solidFill>
                      <a:prstDash val="solid"/>
                      <a:round/>
                      <a:headEnd type="none" w="med" len="med"/>
                      <a:tailEnd type="none" w="med" len="med"/>
                    </a:lnB>
                    <a:solidFill>
                      <a:srgbClr val="FFFFFF"/>
                    </a:solidFill>
                  </a:tcPr>
                </a:tc>
              </a:tr>
              <a:tr h="284300">
                <a:tc>
                  <a:txBody>
                    <a:bodyPr/>
                    <a:lstStyle/>
                    <a:p>
                      <a:pPr marL="0" marR="0" lvl="0" indent="0" algn="ctr" rtl="0">
                        <a:lnSpc>
                          <a:spcPct val="100000"/>
                        </a:lnSpc>
                        <a:spcBef>
                          <a:spcPts val="0"/>
                        </a:spcBef>
                        <a:spcAft>
                          <a:spcPts val="0"/>
                        </a:spcAft>
                        <a:buClr>
                          <a:srgbClr val="000000"/>
                        </a:buClr>
                        <a:buSzPct val="25000"/>
                        <a:buFont typeface="Arial"/>
                        <a:buNone/>
                      </a:pPr>
                      <a:r>
                        <a:rPr lang="en-US" dirty="0">
                          <a:solidFill>
                            <a:schemeClr val="dk1"/>
                          </a:solidFill>
                        </a:rPr>
                        <a:t>3</a:t>
                      </a:r>
                    </a:p>
                  </a:txBody>
                  <a:tcPr marL="91425" marR="91425" marT="91375" marB="91375">
                    <a:lnL w="9525" cap="flat" cmpd="sng">
                      <a:solidFill>
                        <a:schemeClr val="dk2"/>
                      </a:solidFill>
                      <a:prstDash val="solid"/>
                      <a:round/>
                      <a:headEnd type="none" w="med" len="med"/>
                      <a:tailEnd type="none" w="med" len="med"/>
                    </a:lnL>
                    <a:lnR w="9525" cap="flat" cmpd="sng">
                      <a:solidFill>
                        <a:schemeClr val="dk2"/>
                      </a:solidFill>
                      <a:prstDash val="solid"/>
                      <a:round/>
                      <a:headEnd type="none" w="med" len="med"/>
                      <a:tailEnd type="none" w="med" len="med"/>
                    </a:lnR>
                    <a:lnT w="9525" cap="flat" cmpd="sng">
                      <a:solidFill>
                        <a:schemeClr val="dk2"/>
                      </a:solidFill>
                      <a:prstDash val="solid"/>
                      <a:round/>
                      <a:headEnd type="none" w="med" len="med"/>
                      <a:tailEnd type="none" w="med" len="med"/>
                    </a:lnT>
                    <a:lnB w="9525" cap="flat" cmpd="sng">
                      <a:solidFill>
                        <a:schemeClr val="dk2"/>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rgbClr val="000000"/>
                        </a:buClr>
                        <a:buSzPct val="25000"/>
                        <a:buFont typeface="Arial"/>
                        <a:buNone/>
                      </a:pPr>
                      <a:endParaRPr sz="1400" u="none" strike="noStrike" cap="none">
                        <a:solidFill>
                          <a:schemeClr val="dk1"/>
                        </a:solidFill>
                      </a:endParaRPr>
                    </a:p>
                  </a:txBody>
                  <a:tcPr marL="91425" marR="91425" marT="91375" marB="91375">
                    <a:lnL w="9525" cap="flat" cmpd="sng">
                      <a:solidFill>
                        <a:schemeClr val="dk2"/>
                      </a:solidFill>
                      <a:prstDash val="solid"/>
                      <a:round/>
                      <a:headEnd type="none" w="med" len="med"/>
                      <a:tailEnd type="none" w="med" len="med"/>
                    </a:lnL>
                    <a:lnR w="9525" cap="flat" cmpd="sng">
                      <a:solidFill>
                        <a:schemeClr val="dk2"/>
                      </a:solidFill>
                      <a:prstDash val="solid"/>
                      <a:round/>
                      <a:headEnd type="none" w="med" len="med"/>
                      <a:tailEnd type="none" w="med" len="med"/>
                    </a:lnR>
                    <a:lnT w="9525" cap="flat" cmpd="sng">
                      <a:solidFill>
                        <a:schemeClr val="dk2"/>
                      </a:solidFill>
                      <a:prstDash val="solid"/>
                      <a:round/>
                      <a:headEnd type="none" w="med" len="med"/>
                      <a:tailEnd type="none" w="med" len="med"/>
                    </a:lnT>
                    <a:lnB w="9525" cap="flat" cmpd="sng">
                      <a:solidFill>
                        <a:schemeClr val="dk2"/>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rgbClr val="000000"/>
                        </a:buClr>
                        <a:buSzPct val="25000"/>
                        <a:buFont typeface="Arial"/>
                        <a:buNone/>
                      </a:pPr>
                      <a:endParaRPr sz="1400" u="none" strike="noStrike" cap="none">
                        <a:solidFill>
                          <a:schemeClr val="dk1"/>
                        </a:solidFill>
                      </a:endParaRPr>
                    </a:p>
                  </a:txBody>
                  <a:tcPr marL="91425" marR="91425" marT="91375" marB="91375">
                    <a:lnL w="9525" cap="flat" cmpd="sng">
                      <a:solidFill>
                        <a:schemeClr val="dk2"/>
                      </a:solidFill>
                      <a:prstDash val="solid"/>
                      <a:round/>
                      <a:headEnd type="none" w="med" len="med"/>
                      <a:tailEnd type="none" w="med" len="med"/>
                    </a:lnL>
                    <a:lnR w="9525" cap="flat" cmpd="sng">
                      <a:solidFill>
                        <a:schemeClr val="dk2"/>
                      </a:solidFill>
                      <a:prstDash val="solid"/>
                      <a:round/>
                      <a:headEnd type="none" w="med" len="med"/>
                      <a:tailEnd type="none" w="med" len="med"/>
                    </a:lnR>
                    <a:lnT w="9525" cap="flat" cmpd="sng">
                      <a:solidFill>
                        <a:schemeClr val="dk2"/>
                      </a:solidFill>
                      <a:prstDash val="solid"/>
                      <a:round/>
                      <a:headEnd type="none" w="med" len="med"/>
                      <a:tailEnd type="none" w="med" len="med"/>
                    </a:lnT>
                    <a:lnB w="9525" cap="flat" cmpd="sng">
                      <a:solidFill>
                        <a:schemeClr val="dk2"/>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rgbClr val="000000"/>
                        </a:buClr>
                        <a:buSzPct val="25000"/>
                        <a:buFont typeface="Arial"/>
                        <a:buNone/>
                      </a:pPr>
                      <a:endParaRPr sz="1400" u="none" strike="noStrike" cap="none" dirty="0">
                        <a:solidFill>
                          <a:schemeClr val="dk1"/>
                        </a:solidFill>
                      </a:endParaRPr>
                    </a:p>
                  </a:txBody>
                  <a:tcPr marL="91425" marR="91425" marT="91375" marB="91375">
                    <a:lnL w="9525" cap="flat" cmpd="sng">
                      <a:solidFill>
                        <a:schemeClr val="dk2"/>
                      </a:solidFill>
                      <a:prstDash val="solid"/>
                      <a:round/>
                      <a:headEnd type="none" w="med" len="med"/>
                      <a:tailEnd type="none" w="med" len="med"/>
                    </a:lnL>
                    <a:lnR w="9525" cap="flat" cmpd="sng">
                      <a:solidFill>
                        <a:schemeClr val="dk2"/>
                      </a:solidFill>
                      <a:prstDash val="solid"/>
                      <a:round/>
                      <a:headEnd type="none" w="med" len="med"/>
                      <a:tailEnd type="none" w="med" len="med"/>
                    </a:lnR>
                    <a:lnT w="9525" cap="flat" cmpd="sng">
                      <a:solidFill>
                        <a:schemeClr val="dk2"/>
                      </a:solidFill>
                      <a:prstDash val="solid"/>
                      <a:round/>
                      <a:headEnd type="none" w="med" len="med"/>
                      <a:tailEnd type="none" w="med" len="med"/>
                    </a:lnT>
                    <a:lnB w="9525" cap="flat" cmpd="sng">
                      <a:solidFill>
                        <a:schemeClr val="dk2"/>
                      </a:solidFill>
                      <a:prstDash val="solid"/>
                      <a:round/>
                      <a:headEnd type="none" w="med" len="med"/>
                      <a:tailEnd type="none" w="med" len="med"/>
                    </a:lnB>
                    <a:solidFill>
                      <a:srgbClr val="FFFFFF"/>
                    </a:solidFill>
                  </a:tcPr>
                </a:tc>
              </a:tr>
            </a:tbl>
          </a:graphicData>
        </a:graphic>
      </p:graphicFrame>
      <p:sp>
        <p:nvSpPr>
          <p:cNvPr id="6" name="TextBox 5"/>
          <p:cNvSpPr txBox="1"/>
          <p:nvPr/>
        </p:nvSpPr>
        <p:spPr>
          <a:xfrm>
            <a:off x="330548" y="3898231"/>
            <a:ext cx="11704961" cy="707886"/>
          </a:xfrm>
          <a:prstGeom prst="rect">
            <a:avLst/>
          </a:prstGeom>
          <a:noFill/>
        </p:spPr>
        <p:txBody>
          <a:bodyPr wrap="square" rtlCol="0">
            <a:spAutoFit/>
          </a:bodyPr>
          <a:lstStyle/>
          <a:p>
            <a:r>
              <a:rPr lang="en-US" sz="2000" b="1" i="1" dirty="0" smtClean="0">
                <a:solidFill>
                  <a:srgbClr val="FF0000"/>
                </a:solidFill>
              </a:rPr>
              <a:t>The chart below is helpful in recording data from testing, drawing conclusions and developing changes to your vehicle.</a:t>
            </a:r>
            <a:endParaRPr lang="en-US" sz="2000" b="1" i="1" dirty="0">
              <a:solidFill>
                <a:srgbClr val="FF0000"/>
              </a:solidFill>
            </a:endParaRPr>
          </a:p>
        </p:txBody>
      </p:sp>
      <p:sp>
        <p:nvSpPr>
          <p:cNvPr id="7" name="TextBox 6"/>
          <p:cNvSpPr txBox="1"/>
          <p:nvPr/>
        </p:nvSpPr>
        <p:spPr>
          <a:xfrm>
            <a:off x="330548" y="2720682"/>
            <a:ext cx="11556652" cy="1477328"/>
          </a:xfrm>
          <a:prstGeom prst="rect">
            <a:avLst/>
          </a:prstGeom>
          <a:noFill/>
        </p:spPr>
        <p:txBody>
          <a:bodyPr wrap="square" rtlCol="0">
            <a:spAutoFit/>
          </a:bodyPr>
          <a:lstStyle/>
          <a:p>
            <a:r>
              <a:rPr lang="en-US" b="1" dirty="0" smtClean="0">
                <a:solidFill>
                  <a:srgbClr val="FF0000"/>
                </a:solidFill>
              </a:rPr>
              <a:t>Use additional slides to document the following:</a:t>
            </a:r>
            <a:endParaRPr lang="en-US" b="1" dirty="0">
              <a:solidFill>
                <a:srgbClr val="FF0000"/>
              </a:solidFill>
            </a:endParaRPr>
          </a:p>
          <a:p>
            <a:pPr marL="285750" indent="-285750">
              <a:buFont typeface="Arial" panose="020B0604020202020204" pitchFamily="34" charset="0"/>
              <a:buChar char="•"/>
            </a:pPr>
            <a:r>
              <a:rPr lang="en-US" b="1" dirty="0" smtClean="0">
                <a:solidFill>
                  <a:srgbClr val="FF0000"/>
                </a:solidFill>
              </a:rPr>
              <a:t>Tests performed with your vehicle</a:t>
            </a:r>
          </a:p>
          <a:p>
            <a:pPr marL="285750" indent="-285750">
              <a:buFont typeface="Arial" panose="020B0604020202020204" pitchFamily="34" charset="0"/>
              <a:buChar char="•"/>
            </a:pPr>
            <a:r>
              <a:rPr lang="en-US" b="1" dirty="0" smtClean="0">
                <a:solidFill>
                  <a:srgbClr val="FF0000"/>
                </a:solidFill>
              </a:rPr>
              <a:t>Changes made to your vehicle and why they were done</a:t>
            </a:r>
          </a:p>
          <a:p>
            <a:pPr marL="285750" indent="-285750">
              <a:buFont typeface="Arial" panose="020B0604020202020204" pitchFamily="34" charset="0"/>
              <a:buChar char="•"/>
            </a:pPr>
            <a:r>
              <a:rPr lang="en-US" b="1" dirty="0" smtClean="0">
                <a:solidFill>
                  <a:srgbClr val="FF0000"/>
                </a:solidFill>
              </a:rPr>
              <a:t>Photographs of your work</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77250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0560" y="2511563"/>
            <a:ext cx="3676006" cy="1107996"/>
          </a:xfrm>
          <a:prstGeom prst="rect">
            <a:avLst/>
          </a:prstGeom>
          <a:noFill/>
        </p:spPr>
        <p:txBody>
          <a:bodyPr wrap="none" lIns="91440" tIns="45720" rIns="91440" bIns="45720">
            <a:spAutoFit/>
          </a:bodyPr>
          <a:lstStyle/>
          <a:p>
            <a:pPr algn="ctr"/>
            <a:r>
              <a:rPr lang="en-US" sz="6600" b="0" cap="none" spc="0" dirty="0" smtClean="0">
                <a:ln w="0"/>
                <a:solidFill>
                  <a:schemeClr val="tx1"/>
                </a:solidFill>
                <a:effectLst>
                  <a:outerShdw blurRad="38100" dist="19050" dir="2700000" algn="tl" rotWithShape="0">
                    <a:schemeClr val="dk1">
                      <a:alpha val="40000"/>
                    </a:schemeClr>
                  </a:outerShdw>
                </a:effectLst>
              </a:rPr>
              <a:t>Finished!</a:t>
            </a:r>
            <a:endParaRPr lang="en-US" sz="66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932635" y="3836371"/>
            <a:ext cx="7511149" cy="1754326"/>
          </a:xfrm>
          <a:prstGeom prst="rect">
            <a:avLst/>
          </a:prstGeom>
          <a:noFill/>
        </p:spPr>
        <p:txBody>
          <a:bodyPr wrap="square" rtlCol="0">
            <a:spAutoFit/>
          </a:bodyPr>
          <a:lstStyle/>
          <a:p>
            <a:pPr algn="ctr"/>
            <a:r>
              <a:rPr lang="en-US" dirty="0" smtClean="0"/>
              <a:t>*Remember to double check your slides for errors and double check the scoring rubric to make sure you have included all the information that will be scored. You can change anything about this document. Make sure it tells your story!*</a:t>
            </a:r>
          </a:p>
          <a:p>
            <a:pPr algn="ctr"/>
            <a:endParaRPr lang="en-US" dirty="0"/>
          </a:p>
          <a:p>
            <a:pPr algn="ctr"/>
            <a:r>
              <a:rPr lang="en-US" b="1" i="1" dirty="0" smtClean="0"/>
              <a:t>[Delete this slide when finished!]</a:t>
            </a:r>
            <a:endParaRPr lang="en-US" b="1" i="1" dirty="0"/>
          </a:p>
        </p:txBody>
      </p:sp>
      <p:pic>
        <p:nvPicPr>
          <p:cNvPr id="4" name="Picture 2" descr="Image result for thumbs u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5111" y="517736"/>
            <a:ext cx="2556188" cy="199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720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hape 116"/>
          <p:cNvGraphicFramePr/>
          <p:nvPr>
            <p:extLst>
              <p:ext uri="{D42A27DB-BD31-4B8C-83A1-F6EECF244321}">
                <p14:modId xmlns:p14="http://schemas.microsoft.com/office/powerpoint/2010/main" val="1688797325"/>
              </p:ext>
            </p:extLst>
          </p:nvPr>
        </p:nvGraphicFramePr>
        <p:xfrm>
          <a:off x="-3112" y="3474"/>
          <a:ext cx="12195114" cy="6854525"/>
        </p:xfrm>
        <a:graphic>
          <a:graphicData uri="http://schemas.openxmlformats.org/drawingml/2006/table">
            <a:tbl>
              <a:tblPr>
                <a:noFill/>
              </a:tblPr>
              <a:tblGrid>
                <a:gridCol w="2516270"/>
                <a:gridCol w="2419711"/>
                <a:gridCol w="2419711"/>
                <a:gridCol w="2419711"/>
                <a:gridCol w="2419711"/>
              </a:tblGrid>
              <a:tr h="348763">
                <a:tc>
                  <a:txBody>
                    <a:bodyPr/>
                    <a:lstStyle/>
                    <a:p>
                      <a:pPr lvl="0" rtl="0">
                        <a:spcBef>
                          <a:spcPts val="0"/>
                        </a:spcBef>
                        <a:buNone/>
                      </a:pPr>
                      <a:r>
                        <a:rPr lang="en-US" sz="1200" b="1" dirty="0">
                          <a:solidFill>
                            <a:srgbClr val="FFFFFF"/>
                          </a:solidFill>
                          <a:highlight>
                            <a:srgbClr val="8EA88C"/>
                          </a:highlight>
                          <a:latin typeface="+mn-lt"/>
                          <a:ea typeface="Calibri"/>
                          <a:cs typeface="Calibri"/>
                          <a:sym typeface="Calibri"/>
                        </a:rPr>
                        <a:t>Progress Journal Scoring Rubric </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8EA88C"/>
                    </a:solidFill>
                  </a:tcPr>
                </a:tc>
                <a:tc>
                  <a:txBody>
                    <a:bodyPr/>
                    <a:lstStyle/>
                    <a:p>
                      <a:pPr lvl="0" algn="ctr" rtl="0">
                        <a:spcBef>
                          <a:spcPts val="0"/>
                        </a:spcBef>
                        <a:buNone/>
                      </a:pPr>
                      <a:r>
                        <a:rPr lang="en-US" sz="1200" b="1">
                          <a:solidFill>
                            <a:srgbClr val="FFFFFF"/>
                          </a:solidFill>
                          <a:highlight>
                            <a:srgbClr val="8EA88C"/>
                          </a:highlight>
                          <a:latin typeface="+mn-lt"/>
                          <a:ea typeface="Calibri"/>
                          <a:cs typeface="Calibri"/>
                          <a:sym typeface="Calibri"/>
                        </a:rPr>
                        <a:t>Poor </a:t>
                      </a:r>
                      <a:r>
                        <a:rPr lang="en-US" sz="1200" b="1">
                          <a:solidFill>
                            <a:srgbClr val="FFFFFF"/>
                          </a:solidFill>
                          <a:latin typeface="+mn-lt"/>
                          <a:ea typeface="Calibri"/>
                          <a:cs typeface="Calibri"/>
                          <a:sym typeface="Calibri"/>
                        </a:rPr>
                        <a:t>(0 -1)</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8EA88C"/>
                    </a:solidFill>
                  </a:tcPr>
                </a:tc>
                <a:tc>
                  <a:txBody>
                    <a:bodyPr/>
                    <a:lstStyle/>
                    <a:p>
                      <a:pPr lvl="0" algn="ctr" rtl="0">
                        <a:spcBef>
                          <a:spcPts val="0"/>
                        </a:spcBef>
                        <a:buNone/>
                      </a:pPr>
                      <a:r>
                        <a:rPr lang="en-US" sz="1200" b="1">
                          <a:solidFill>
                            <a:srgbClr val="FFFFFF"/>
                          </a:solidFill>
                          <a:highlight>
                            <a:srgbClr val="8EA88C"/>
                          </a:highlight>
                          <a:latin typeface="+mn-lt"/>
                          <a:ea typeface="Calibri"/>
                          <a:cs typeface="Calibri"/>
                          <a:sym typeface="Calibri"/>
                        </a:rPr>
                        <a:t>Satisfactory </a:t>
                      </a:r>
                      <a:r>
                        <a:rPr lang="en-US" sz="1200" b="1">
                          <a:solidFill>
                            <a:srgbClr val="FFFFFF"/>
                          </a:solidFill>
                          <a:latin typeface="+mn-lt"/>
                          <a:ea typeface="Calibri"/>
                          <a:cs typeface="Calibri"/>
                          <a:sym typeface="Calibri"/>
                        </a:rPr>
                        <a:t>(2-3)</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8EA88C"/>
                    </a:solidFill>
                  </a:tcPr>
                </a:tc>
                <a:tc>
                  <a:txBody>
                    <a:bodyPr/>
                    <a:lstStyle/>
                    <a:p>
                      <a:pPr lvl="0" algn="ctr" rtl="0">
                        <a:spcBef>
                          <a:spcPts val="0"/>
                        </a:spcBef>
                        <a:buNone/>
                      </a:pPr>
                      <a:r>
                        <a:rPr lang="en-US" sz="1200" b="1">
                          <a:solidFill>
                            <a:srgbClr val="FFFFFF"/>
                          </a:solidFill>
                          <a:highlight>
                            <a:srgbClr val="8EA88C"/>
                          </a:highlight>
                          <a:latin typeface="+mn-lt"/>
                          <a:ea typeface="Calibri"/>
                          <a:cs typeface="Calibri"/>
                          <a:sym typeface="Calibri"/>
                        </a:rPr>
                        <a:t>Good </a:t>
                      </a:r>
                      <a:r>
                        <a:rPr lang="en-US" sz="1200" b="1">
                          <a:solidFill>
                            <a:srgbClr val="FFFFFF"/>
                          </a:solidFill>
                          <a:latin typeface="+mn-lt"/>
                          <a:ea typeface="Calibri"/>
                          <a:cs typeface="Calibri"/>
                          <a:sym typeface="Calibri"/>
                        </a:rPr>
                        <a:t>(3-4)</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8EA88C"/>
                    </a:solidFill>
                  </a:tcPr>
                </a:tc>
                <a:tc>
                  <a:txBody>
                    <a:bodyPr/>
                    <a:lstStyle/>
                    <a:p>
                      <a:pPr lvl="0" algn="ctr" rtl="0">
                        <a:spcBef>
                          <a:spcPts val="0"/>
                        </a:spcBef>
                        <a:buNone/>
                      </a:pPr>
                      <a:r>
                        <a:rPr lang="en-US" sz="1200" b="1">
                          <a:solidFill>
                            <a:srgbClr val="FFFFFF"/>
                          </a:solidFill>
                          <a:highlight>
                            <a:srgbClr val="8EA88C"/>
                          </a:highlight>
                          <a:latin typeface="+mn-lt"/>
                          <a:ea typeface="Calibri"/>
                          <a:cs typeface="Calibri"/>
                          <a:sym typeface="Calibri"/>
                        </a:rPr>
                        <a:t>Excellent </a:t>
                      </a:r>
                      <a:r>
                        <a:rPr lang="en-US" sz="1200" b="1">
                          <a:solidFill>
                            <a:srgbClr val="FFFFFF"/>
                          </a:solidFill>
                          <a:latin typeface="+mn-lt"/>
                          <a:ea typeface="Calibri"/>
                          <a:cs typeface="Calibri"/>
                          <a:sym typeface="Calibri"/>
                        </a:rPr>
                        <a:t>(4-5)</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8EA88C"/>
                    </a:solidFill>
                  </a:tcPr>
                </a:tc>
              </a:tr>
              <a:tr h="1374929">
                <a:tc>
                  <a:txBody>
                    <a:bodyPr/>
                    <a:lstStyle/>
                    <a:p>
                      <a:pPr lvl="0" rtl="0">
                        <a:spcBef>
                          <a:spcPts val="0"/>
                        </a:spcBef>
                        <a:buNone/>
                      </a:pPr>
                      <a:r>
                        <a:rPr lang="en-US" sz="1200" b="1" i="1" dirty="0">
                          <a:latin typeface="+mn-lt"/>
                          <a:ea typeface="Calibri"/>
                          <a:cs typeface="Calibri"/>
                          <a:sym typeface="Calibri"/>
                        </a:rPr>
                        <a:t>CONTENT</a:t>
                      </a:r>
                    </a:p>
                    <a:p>
                      <a:pPr lvl="0" rtl="0">
                        <a:spcBef>
                          <a:spcPts val="0"/>
                        </a:spcBef>
                        <a:buNone/>
                      </a:pPr>
                      <a:r>
                        <a:rPr lang="en-US" sz="1200" dirty="0">
                          <a:latin typeface="+mn-lt"/>
                          <a:ea typeface="Calibri"/>
                          <a:cs typeface="Calibri"/>
                          <a:sym typeface="Calibri"/>
                        </a:rPr>
                        <a:t>is interesting, original, striking and substantial. </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EFEFEF"/>
                    </a:solidFill>
                  </a:tcPr>
                </a:tc>
                <a:tc>
                  <a:txBody>
                    <a:bodyPr/>
                    <a:lstStyle/>
                    <a:p>
                      <a:pPr lvl="0" rtl="0">
                        <a:spcBef>
                          <a:spcPts val="0"/>
                        </a:spcBef>
                        <a:buNone/>
                      </a:pPr>
                      <a:r>
                        <a:rPr lang="en-US" sz="1200">
                          <a:latin typeface="+mn-lt"/>
                          <a:ea typeface="Calibri"/>
                          <a:cs typeface="Calibri"/>
                          <a:sym typeface="Calibri"/>
                        </a:rPr>
                        <a:t>No changes made to the template provided, blank slides, content missing.</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D9D9D9"/>
                    </a:solidFill>
                  </a:tcPr>
                </a:tc>
                <a:tc>
                  <a:txBody>
                    <a:bodyPr/>
                    <a:lstStyle/>
                    <a:p>
                      <a:pPr lvl="0" rtl="0">
                        <a:spcBef>
                          <a:spcPts val="0"/>
                        </a:spcBef>
                        <a:buNone/>
                      </a:pPr>
                      <a:r>
                        <a:rPr lang="en-US" sz="1200">
                          <a:latin typeface="+mn-lt"/>
                          <a:ea typeface="Calibri"/>
                          <a:cs typeface="Calibri"/>
                          <a:sym typeface="Calibri"/>
                        </a:rPr>
                        <a:t>Team completed provided slides.</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D9D9D9"/>
                    </a:solidFill>
                  </a:tcPr>
                </a:tc>
                <a:tc>
                  <a:txBody>
                    <a:bodyPr/>
                    <a:lstStyle/>
                    <a:p>
                      <a:pPr lvl="0" rtl="0">
                        <a:spcBef>
                          <a:spcPts val="0"/>
                        </a:spcBef>
                        <a:buNone/>
                      </a:pPr>
                      <a:r>
                        <a:rPr lang="en-US" sz="1200">
                          <a:latin typeface="+mn-lt"/>
                          <a:ea typeface="Calibri"/>
                          <a:cs typeface="Calibri"/>
                          <a:sym typeface="Calibri"/>
                        </a:rPr>
                        <a:t>Team changed template entirely (or almost)  to reflect a theme or personality while retaining legibility and coherence</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D9D9D9"/>
                    </a:solidFill>
                  </a:tcPr>
                </a:tc>
                <a:tc>
                  <a:txBody>
                    <a:bodyPr/>
                    <a:lstStyle/>
                    <a:p>
                      <a:pPr lvl="0" rtl="0">
                        <a:spcBef>
                          <a:spcPts val="0"/>
                        </a:spcBef>
                        <a:buNone/>
                      </a:pPr>
                      <a:r>
                        <a:rPr lang="en-US" sz="1200">
                          <a:latin typeface="+mn-lt"/>
                          <a:ea typeface="Calibri"/>
                          <a:cs typeface="Calibri"/>
                          <a:sym typeface="Calibri"/>
                        </a:rPr>
                        <a:t>Team changed template entirely. They utilized an innovative approach to displaying their information and maintained concepts from the original template</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D9D9D9"/>
                    </a:solidFill>
                  </a:tcPr>
                </a:tc>
              </a:tr>
              <a:tr h="1374929">
                <a:tc>
                  <a:txBody>
                    <a:bodyPr/>
                    <a:lstStyle/>
                    <a:p>
                      <a:pPr lvl="0" rtl="0">
                        <a:spcBef>
                          <a:spcPts val="0"/>
                        </a:spcBef>
                        <a:buNone/>
                      </a:pPr>
                      <a:r>
                        <a:rPr lang="en-US" sz="1200" b="1" i="1" dirty="0">
                          <a:latin typeface="+mn-lt"/>
                          <a:ea typeface="Calibri"/>
                          <a:cs typeface="Calibri"/>
                          <a:sym typeface="Calibri"/>
                        </a:rPr>
                        <a:t>ORGANIZATION</a:t>
                      </a:r>
                    </a:p>
                    <a:p>
                      <a:pPr lvl="0" rtl="0">
                        <a:spcBef>
                          <a:spcPts val="0"/>
                        </a:spcBef>
                        <a:buNone/>
                      </a:pPr>
                      <a:r>
                        <a:rPr lang="en-US" sz="1200" dirty="0">
                          <a:latin typeface="+mn-lt"/>
                          <a:ea typeface="Calibri"/>
                          <a:cs typeface="Calibri"/>
                          <a:sym typeface="Calibri"/>
                        </a:rPr>
                        <a:t>is well structured and</a:t>
                      </a:r>
                    </a:p>
                    <a:p>
                      <a:pPr lvl="0" rtl="0">
                        <a:spcBef>
                          <a:spcPts val="0"/>
                        </a:spcBef>
                        <a:buNone/>
                      </a:pPr>
                      <a:r>
                        <a:rPr lang="en-US" sz="1200" dirty="0">
                          <a:latin typeface="+mn-lt"/>
                          <a:ea typeface="Calibri"/>
                          <a:cs typeface="Calibri"/>
                          <a:sym typeface="Calibri"/>
                        </a:rPr>
                        <a:t>exhibits chronological order, spatial order, comparison/contrast, etc.. </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EFEFEF"/>
                    </a:solidFill>
                  </a:tcPr>
                </a:tc>
                <a:tc>
                  <a:txBody>
                    <a:bodyPr/>
                    <a:lstStyle/>
                    <a:p>
                      <a:pPr lvl="0" rtl="0">
                        <a:spcBef>
                          <a:spcPts val="0"/>
                        </a:spcBef>
                        <a:buNone/>
                      </a:pPr>
                      <a:r>
                        <a:rPr lang="en-US" sz="1200">
                          <a:latin typeface="+mn-lt"/>
                          <a:ea typeface="Calibri"/>
                          <a:cs typeface="Calibri"/>
                          <a:sym typeface="Calibri"/>
                        </a:rPr>
                        <a:t>No apparent organization.</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D9D9D9"/>
                    </a:solidFill>
                  </a:tcPr>
                </a:tc>
                <a:tc>
                  <a:txBody>
                    <a:bodyPr/>
                    <a:lstStyle/>
                    <a:p>
                      <a:pPr lvl="0" rtl="0">
                        <a:spcBef>
                          <a:spcPts val="0"/>
                        </a:spcBef>
                        <a:buNone/>
                      </a:pPr>
                      <a:r>
                        <a:rPr lang="en-US" sz="1200">
                          <a:latin typeface="+mn-lt"/>
                          <a:ea typeface="Calibri"/>
                          <a:cs typeface="Calibri"/>
                          <a:sym typeface="Calibri"/>
                        </a:rPr>
                        <a:t>Team followed provided organization in template and presented their information coherently.</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D9D9D9"/>
                    </a:solidFill>
                  </a:tcPr>
                </a:tc>
                <a:tc>
                  <a:txBody>
                    <a:bodyPr/>
                    <a:lstStyle/>
                    <a:p>
                      <a:pPr lvl="0" rtl="0">
                        <a:spcBef>
                          <a:spcPts val="0"/>
                        </a:spcBef>
                        <a:buNone/>
                      </a:pPr>
                      <a:r>
                        <a:rPr lang="en-US" sz="1200">
                          <a:latin typeface="+mn-lt"/>
                          <a:ea typeface="Calibri"/>
                          <a:cs typeface="Calibri"/>
                          <a:sym typeface="Calibri"/>
                        </a:rPr>
                        <a:t>Team changed some of the provided organizational structure to fit their theme/personality and presented their information coherently.</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D9D9D9"/>
                    </a:solidFill>
                  </a:tcPr>
                </a:tc>
                <a:tc>
                  <a:txBody>
                    <a:bodyPr/>
                    <a:lstStyle/>
                    <a:p>
                      <a:pPr lvl="0" rtl="0">
                        <a:spcBef>
                          <a:spcPts val="0"/>
                        </a:spcBef>
                        <a:buNone/>
                      </a:pPr>
                      <a:r>
                        <a:rPr lang="en-US" sz="1200">
                          <a:latin typeface="+mn-lt"/>
                          <a:ea typeface="Calibri"/>
                          <a:cs typeface="Calibri"/>
                          <a:sym typeface="Calibri"/>
                        </a:rPr>
                        <a:t>Team changed the provided organizational structure entirely. Their unique organization resulted in information presented clearly and interestingly.</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D9D9D9"/>
                    </a:solidFill>
                  </a:tcPr>
                </a:tc>
              </a:tr>
              <a:tr h="2783393">
                <a:tc>
                  <a:txBody>
                    <a:bodyPr/>
                    <a:lstStyle/>
                    <a:p>
                      <a:pPr lvl="0" rtl="0">
                        <a:spcBef>
                          <a:spcPts val="0"/>
                        </a:spcBef>
                        <a:buNone/>
                      </a:pPr>
                      <a:r>
                        <a:rPr lang="en-US" sz="1200" b="1" i="1" dirty="0">
                          <a:latin typeface="+mn-lt"/>
                          <a:ea typeface="Calibri"/>
                          <a:cs typeface="Calibri"/>
                          <a:sym typeface="Calibri"/>
                        </a:rPr>
                        <a:t>EXPERIMENTS, TESTING, CHANGES TO DESIGN, SCHEMATIC </a:t>
                      </a:r>
                    </a:p>
                    <a:p>
                      <a:pPr lvl="0" rtl="0">
                        <a:spcBef>
                          <a:spcPts val="0"/>
                        </a:spcBef>
                        <a:buNone/>
                      </a:pPr>
                      <a:r>
                        <a:rPr lang="en-US" sz="1200" dirty="0">
                          <a:latin typeface="+mn-lt"/>
                          <a:ea typeface="Calibri"/>
                          <a:cs typeface="Calibri"/>
                          <a:sym typeface="Calibri"/>
                        </a:rPr>
                        <a:t>are organized, reasonable and coherent.  Each supporting paragraph/description has a controlling idea, that is explored and results that are explained</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EFEFEF"/>
                    </a:solidFill>
                  </a:tcPr>
                </a:tc>
                <a:tc>
                  <a:txBody>
                    <a:bodyPr/>
                    <a:lstStyle/>
                    <a:p>
                      <a:pPr lvl="0" rtl="0">
                        <a:spcBef>
                          <a:spcPts val="0"/>
                        </a:spcBef>
                        <a:buNone/>
                      </a:pPr>
                      <a:r>
                        <a:rPr lang="en-US" sz="1200">
                          <a:latin typeface="+mn-lt"/>
                          <a:ea typeface="Calibri"/>
                          <a:cs typeface="Calibri"/>
                          <a:sym typeface="Calibri"/>
                        </a:rPr>
                        <a:t>No experiments were explored. No results were shown. No testing was explored. No design changes explored or explained.  No schematic, drawing or image was presented.</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D9D9D9"/>
                    </a:solidFill>
                  </a:tcPr>
                </a:tc>
                <a:tc>
                  <a:txBody>
                    <a:bodyPr/>
                    <a:lstStyle/>
                    <a:p>
                      <a:pPr lvl="0" rtl="0">
                        <a:spcBef>
                          <a:spcPts val="0"/>
                        </a:spcBef>
                        <a:buNone/>
                      </a:pPr>
                      <a:r>
                        <a:rPr lang="en-US" sz="1200">
                          <a:latin typeface="+mn-lt"/>
                          <a:ea typeface="Calibri"/>
                          <a:cs typeface="Calibri"/>
                          <a:sym typeface="Calibri"/>
                        </a:rPr>
                        <a:t>Team completed at least 1 experiment from each Investigation category (Solar Power &amp; Gears). Team provided at least 1 result for each experiment performed. Team completed some of the Materials chart. Team provided at least 1 design change.  Team provided at least one schematic, drawing or image. </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D9D9D9"/>
                    </a:solidFill>
                  </a:tcPr>
                </a:tc>
                <a:tc>
                  <a:txBody>
                    <a:bodyPr/>
                    <a:lstStyle/>
                    <a:p>
                      <a:pPr lvl="0" rtl="0">
                        <a:spcBef>
                          <a:spcPts val="0"/>
                        </a:spcBef>
                        <a:buNone/>
                      </a:pPr>
                      <a:r>
                        <a:rPr lang="en-US" sz="1200">
                          <a:latin typeface="+mn-lt"/>
                          <a:ea typeface="Calibri"/>
                          <a:cs typeface="Calibri"/>
                          <a:sym typeface="Calibri"/>
                        </a:rPr>
                        <a:t>Team completed 2-3 experiments per Investigation category (Solar Power &amp; Gears). Team provided results for each experiment listed. Team completed all of the Materials chart. Team provided at least 1 design change with explanation.  Team provided multiple schematics, drawings or images. </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D9D9D9"/>
                    </a:solidFill>
                  </a:tcPr>
                </a:tc>
                <a:tc>
                  <a:txBody>
                    <a:bodyPr/>
                    <a:lstStyle/>
                    <a:p>
                      <a:pPr lvl="0" rtl="0">
                        <a:spcBef>
                          <a:spcPts val="0"/>
                        </a:spcBef>
                        <a:buNone/>
                      </a:pPr>
                      <a:r>
                        <a:rPr lang="en-US" sz="1200">
                          <a:latin typeface="+mn-lt"/>
                          <a:ea typeface="Calibri"/>
                          <a:cs typeface="Calibri"/>
                          <a:sym typeface="Calibri"/>
                        </a:rPr>
                        <a:t>Team completed 2-3 experiments per Investigation category (Solar Power &amp; Gears) as well as additional experiments in categories not provided in template (Ex: Aerodynamics). Team completed all of the Materials chart. Team presented several design changes with explanations and provided multiple schematics, drawings or images.</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D9D9D9"/>
                    </a:solidFill>
                  </a:tcPr>
                </a:tc>
              </a:tr>
              <a:tr h="972511">
                <a:tc>
                  <a:txBody>
                    <a:bodyPr/>
                    <a:lstStyle/>
                    <a:p>
                      <a:pPr lvl="0" rtl="0">
                        <a:spcBef>
                          <a:spcPts val="0"/>
                        </a:spcBef>
                        <a:buNone/>
                      </a:pPr>
                      <a:r>
                        <a:rPr lang="en-US" sz="1200" b="1" dirty="0">
                          <a:latin typeface="+mn-lt"/>
                          <a:ea typeface="Calibri"/>
                          <a:cs typeface="Calibri"/>
                          <a:sym typeface="Calibri"/>
                        </a:rPr>
                        <a:t> </a:t>
                      </a:r>
                      <a:r>
                        <a:rPr lang="en-US" sz="1200" b="1" i="1" dirty="0">
                          <a:latin typeface="+mn-lt"/>
                          <a:ea typeface="Calibri"/>
                          <a:cs typeface="Calibri"/>
                          <a:sym typeface="Calibri"/>
                        </a:rPr>
                        <a:t>GRAMMAR, SPELLING</a:t>
                      </a:r>
                    </a:p>
                    <a:p>
                      <a:pPr lvl="0" rtl="0">
                        <a:spcBef>
                          <a:spcPts val="0"/>
                        </a:spcBef>
                        <a:buNone/>
                      </a:pPr>
                      <a:r>
                        <a:rPr lang="en-US" sz="1200" dirty="0">
                          <a:latin typeface="+mn-lt"/>
                          <a:ea typeface="Calibri"/>
                          <a:cs typeface="Calibri"/>
                          <a:sym typeface="Calibri"/>
                        </a:rPr>
                        <a:t>grammar, spelling, and mechanics </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EFEFEF"/>
                    </a:solidFill>
                  </a:tcPr>
                </a:tc>
                <a:tc>
                  <a:txBody>
                    <a:bodyPr/>
                    <a:lstStyle/>
                    <a:p>
                      <a:pPr lvl="0" rtl="0">
                        <a:spcBef>
                          <a:spcPts val="0"/>
                        </a:spcBef>
                        <a:buNone/>
                      </a:pPr>
                      <a:r>
                        <a:rPr lang="en-US" sz="1200">
                          <a:latin typeface="+mn-lt"/>
                          <a:ea typeface="Calibri"/>
                          <a:cs typeface="Calibri"/>
                          <a:sym typeface="Calibri"/>
                        </a:rPr>
                        <a:t>Contained mostly errors. No attempt at editing work made. </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D9D9D9"/>
                    </a:solidFill>
                  </a:tcPr>
                </a:tc>
                <a:tc>
                  <a:txBody>
                    <a:bodyPr/>
                    <a:lstStyle/>
                    <a:p>
                      <a:pPr lvl="0" rtl="0">
                        <a:spcBef>
                          <a:spcPts val="0"/>
                        </a:spcBef>
                        <a:buNone/>
                      </a:pPr>
                      <a:r>
                        <a:rPr lang="en-US" sz="1200">
                          <a:latin typeface="+mn-lt"/>
                          <a:ea typeface="Calibri"/>
                          <a:cs typeface="Calibri"/>
                          <a:sym typeface="Calibri"/>
                        </a:rPr>
                        <a:t>Contained some spelling, grammar or mechanics errors on no more than 50% of the total submitted work.</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D9D9D9"/>
                    </a:solidFill>
                  </a:tcPr>
                </a:tc>
                <a:tc>
                  <a:txBody>
                    <a:bodyPr/>
                    <a:lstStyle/>
                    <a:p>
                      <a:pPr lvl="0" rtl="0">
                        <a:spcBef>
                          <a:spcPts val="0"/>
                        </a:spcBef>
                        <a:buNone/>
                      </a:pPr>
                      <a:r>
                        <a:rPr lang="en-US" sz="1200">
                          <a:latin typeface="+mn-lt"/>
                          <a:ea typeface="Calibri"/>
                          <a:cs typeface="Calibri"/>
                          <a:sym typeface="Calibri"/>
                        </a:rPr>
                        <a:t>Contained few spelling, grammar or mechanics errors across total submitted work.</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D9D9D9"/>
                    </a:solidFill>
                  </a:tcPr>
                </a:tc>
                <a:tc>
                  <a:txBody>
                    <a:bodyPr/>
                    <a:lstStyle/>
                    <a:p>
                      <a:pPr lvl="0" rtl="0">
                        <a:spcBef>
                          <a:spcPts val="0"/>
                        </a:spcBef>
                        <a:buNone/>
                      </a:pPr>
                      <a:r>
                        <a:rPr lang="en-US" sz="1200" dirty="0">
                          <a:latin typeface="+mn-lt"/>
                          <a:ea typeface="Calibri"/>
                          <a:cs typeface="Calibri"/>
                          <a:sym typeface="Calibri"/>
                        </a:rPr>
                        <a:t>Contained no, or very minor spelling, grammar or mechanics errors across total submitted work.</a:t>
                      </a:r>
                    </a:p>
                  </a:txBody>
                  <a:tcPr marL="63500" marR="63500" marT="63500" marB="63500">
                    <a:lnL w="12700" cap="flat" cmpd="sng">
                      <a:solidFill>
                        <a:srgbClr val="073763"/>
                      </a:solidFill>
                      <a:prstDash val="solid"/>
                      <a:round/>
                      <a:headEnd type="none" w="med" len="med"/>
                      <a:tailEnd type="none" w="med" len="med"/>
                    </a:lnL>
                    <a:lnR w="12700" cap="flat" cmpd="sng">
                      <a:solidFill>
                        <a:srgbClr val="073763"/>
                      </a:solidFill>
                      <a:prstDash val="solid"/>
                      <a:round/>
                      <a:headEnd type="none" w="med" len="med"/>
                      <a:tailEnd type="none" w="med" len="med"/>
                    </a:lnR>
                    <a:lnT w="12700" cap="flat" cmpd="sng">
                      <a:solidFill>
                        <a:srgbClr val="073763"/>
                      </a:solidFill>
                      <a:prstDash val="solid"/>
                      <a:round/>
                      <a:headEnd type="none" w="med" len="med"/>
                      <a:tailEnd type="none" w="med" len="med"/>
                    </a:lnT>
                    <a:lnB w="12700" cap="flat" cmpd="sng">
                      <a:solidFill>
                        <a:srgbClr val="073763"/>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1406792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17693"/>
            <a:ext cx="9069859" cy="923330"/>
          </a:xfrm>
          <a:prstGeom prst="rect">
            <a:avLst/>
          </a:prstGeom>
          <a:noFill/>
        </p:spPr>
        <p:txBody>
          <a:bodyPr wrap="square" lIns="91440" tIns="45720" rIns="91440" bIns="45720">
            <a:spAutoFit/>
          </a:bodyPr>
          <a:lstStyle/>
          <a:p>
            <a:pPr algn="ctr"/>
            <a:r>
              <a:rPr lang="en-US" sz="5400" b="1" u="sng" cap="none" spc="0" dirty="0" smtClean="0">
                <a:ln w="0"/>
                <a:solidFill>
                  <a:schemeClr val="tx1"/>
                </a:solidFill>
                <a:effectLst>
                  <a:outerShdw blurRad="38100" dist="19050" dir="2700000" algn="tl" rotWithShape="0">
                    <a:schemeClr val="dk1">
                      <a:alpha val="40000"/>
                    </a:schemeClr>
                  </a:outerShdw>
                </a:effectLst>
              </a:rPr>
              <a:t>Group Names and Roles</a:t>
            </a:r>
            <a:endParaRPr lang="en-US" sz="5400" b="1" u="sng" cap="none" spc="0" dirty="0">
              <a:ln w="0"/>
              <a:solidFill>
                <a:schemeClr val="tx1"/>
              </a:solidFill>
              <a:effectLst>
                <a:outerShdw blurRad="38100" dist="19050" dir="2700000" algn="tl" rotWithShape="0">
                  <a:schemeClr val="dk1">
                    <a:alpha val="40000"/>
                  </a:schemeClr>
                </a:outerShdw>
              </a:effectLst>
            </a:endParaRPr>
          </a:p>
        </p:txBody>
      </p:sp>
      <p:sp>
        <p:nvSpPr>
          <p:cNvPr id="5" name="TextBox 4"/>
          <p:cNvSpPr txBox="1"/>
          <p:nvPr/>
        </p:nvSpPr>
        <p:spPr>
          <a:xfrm>
            <a:off x="1022359" y="2237223"/>
            <a:ext cx="6325792" cy="923330"/>
          </a:xfrm>
          <a:prstGeom prst="rect">
            <a:avLst/>
          </a:prstGeom>
          <a:noFill/>
        </p:spPr>
        <p:txBody>
          <a:bodyPr wrap="square" rtlCol="0">
            <a:spAutoFit/>
          </a:bodyPr>
          <a:lstStyle/>
          <a:p>
            <a:pPr algn="ctr"/>
            <a:r>
              <a:rPr lang="en-US" b="1" dirty="0" smtClean="0">
                <a:solidFill>
                  <a:srgbClr val="FF0000"/>
                </a:solidFill>
              </a:rPr>
              <a:t>[On this </a:t>
            </a:r>
            <a:r>
              <a:rPr lang="en-US" b="1" dirty="0" smtClean="0">
                <a:solidFill>
                  <a:srgbClr val="FF0000"/>
                </a:solidFill>
              </a:rPr>
              <a:t>slide, include </a:t>
            </a:r>
            <a:r>
              <a:rPr lang="en-US" b="1" dirty="0" smtClean="0">
                <a:solidFill>
                  <a:srgbClr val="FF0000"/>
                </a:solidFill>
              </a:rPr>
              <a:t>the names of everyone in your group and what they will be contributing to the groups work in the Junior Solar Sprints program.]</a:t>
            </a:r>
            <a:endParaRPr lang="en-US" b="1" dirty="0">
              <a:solidFill>
                <a:srgbClr val="FF0000"/>
              </a:solidFill>
            </a:endParaRPr>
          </a:p>
        </p:txBody>
      </p:sp>
    </p:spTree>
    <p:extLst>
      <p:ext uri="{BB962C8B-B14F-4D97-AF65-F5344CB8AC3E}">
        <p14:creationId xmlns:p14="http://schemas.microsoft.com/office/powerpoint/2010/main" val="855574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0076" y="329515"/>
            <a:ext cx="2330779" cy="573888"/>
          </a:xfrm>
          <a:prstGeom prst="rect">
            <a:avLst/>
          </a:prstGeom>
        </p:spPr>
      </p:pic>
      <p:sp>
        <p:nvSpPr>
          <p:cNvPr id="3" name="Rectangle 2"/>
          <p:cNvSpPr/>
          <p:nvPr/>
        </p:nvSpPr>
        <p:spPr>
          <a:xfrm>
            <a:off x="712423" y="1892659"/>
            <a:ext cx="1225336" cy="132012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gular Pentagon 3"/>
          <p:cNvSpPr/>
          <p:nvPr/>
        </p:nvSpPr>
        <p:spPr>
          <a:xfrm>
            <a:off x="3824100" y="1892659"/>
            <a:ext cx="1330001" cy="1227221"/>
          </a:xfrm>
          <a:prstGeom prst="pent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Hexagon 4"/>
          <p:cNvSpPr/>
          <p:nvPr/>
        </p:nvSpPr>
        <p:spPr>
          <a:xfrm>
            <a:off x="7430972" y="1869256"/>
            <a:ext cx="1356479" cy="1195340"/>
          </a:xfrm>
          <a:prstGeom prst="hex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Isosceles Triangle 5"/>
          <p:cNvSpPr/>
          <p:nvPr/>
        </p:nvSpPr>
        <p:spPr>
          <a:xfrm>
            <a:off x="10187542" y="1801318"/>
            <a:ext cx="1483577" cy="1318562"/>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2"/>
          <p:cNvSpPr txBox="1">
            <a:spLocks noChangeArrowheads="1"/>
          </p:cNvSpPr>
          <p:nvPr/>
        </p:nvSpPr>
        <p:spPr bwMode="auto">
          <a:xfrm>
            <a:off x="628590" y="4764028"/>
            <a:ext cx="9698903" cy="4001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After building all of these shapes, which one do you think is the strongest?</a:t>
            </a:r>
            <a:endParaRPr kumimoji="0" lang="en-US" altLang="en-US" sz="2000" b="0" i="0" u="none" strike="noStrike" cap="none" normalizeH="0" baseline="0" dirty="0" smtClean="0">
              <a:ln>
                <a:noFill/>
              </a:ln>
              <a:solidFill>
                <a:srgbClr val="FF0000"/>
              </a:solidFill>
              <a:effectLst/>
              <a:latin typeface="Arial" panose="020B0604020202020204" pitchFamily="34" charset="0"/>
            </a:endParaRPr>
          </a:p>
        </p:txBody>
      </p:sp>
      <p:sp>
        <p:nvSpPr>
          <p:cNvPr id="8" name="TextBox 7"/>
          <p:cNvSpPr txBox="1"/>
          <p:nvPr/>
        </p:nvSpPr>
        <p:spPr>
          <a:xfrm>
            <a:off x="881419" y="3449215"/>
            <a:ext cx="1269268" cy="369332"/>
          </a:xfrm>
          <a:prstGeom prst="rect">
            <a:avLst/>
          </a:prstGeom>
          <a:noFill/>
        </p:spPr>
        <p:txBody>
          <a:bodyPr wrap="square" rtlCol="0">
            <a:spAutoFit/>
          </a:bodyPr>
          <a:lstStyle/>
          <a:p>
            <a:r>
              <a:rPr lang="en-US" dirty="0" smtClean="0">
                <a:solidFill>
                  <a:srgbClr val="FF0000"/>
                </a:solidFill>
              </a:rPr>
              <a:t>Name</a:t>
            </a:r>
            <a:endParaRPr lang="en-US" dirty="0">
              <a:solidFill>
                <a:srgbClr val="FF0000"/>
              </a:solidFill>
            </a:endParaRPr>
          </a:p>
        </p:txBody>
      </p:sp>
      <p:sp>
        <p:nvSpPr>
          <p:cNvPr id="9" name="TextBox 8"/>
          <p:cNvSpPr txBox="1"/>
          <p:nvPr/>
        </p:nvSpPr>
        <p:spPr>
          <a:xfrm>
            <a:off x="10411326" y="3449215"/>
            <a:ext cx="1259793" cy="369332"/>
          </a:xfrm>
          <a:prstGeom prst="rect">
            <a:avLst/>
          </a:prstGeom>
          <a:noFill/>
        </p:spPr>
        <p:txBody>
          <a:bodyPr wrap="square" rtlCol="0">
            <a:spAutoFit/>
          </a:bodyPr>
          <a:lstStyle/>
          <a:p>
            <a:r>
              <a:rPr lang="en-US" dirty="0" smtClean="0">
                <a:solidFill>
                  <a:srgbClr val="FF0000"/>
                </a:solidFill>
              </a:rPr>
              <a:t>Name</a:t>
            </a:r>
            <a:endParaRPr lang="en-US" dirty="0">
              <a:solidFill>
                <a:srgbClr val="FF0000"/>
              </a:solidFill>
            </a:endParaRPr>
          </a:p>
        </p:txBody>
      </p:sp>
      <p:sp>
        <p:nvSpPr>
          <p:cNvPr id="10" name="TextBox 9"/>
          <p:cNvSpPr txBox="1"/>
          <p:nvPr/>
        </p:nvSpPr>
        <p:spPr>
          <a:xfrm>
            <a:off x="7567810" y="3465418"/>
            <a:ext cx="1082807" cy="369332"/>
          </a:xfrm>
          <a:prstGeom prst="rect">
            <a:avLst/>
          </a:prstGeom>
          <a:noFill/>
        </p:spPr>
        <p:txBody>
          <a:bodyPr wrap="square" rtlCol="0">
            <a:spAutoFit/>
          </a:bodyPr>
          <a:lstStyle/>
          <a:p>
            <a:r>
              <a:rPr lang="en-US" dirty="0" smtClean="0">
                <a:solidFill>
                  <a:srgbClr val="FF0000"/>
                </a:solidFill>
              </a:rPr>
              <a:t>Name</a:t>
            </a:r>
            <a:endParaRPr lang="en-US" dirty="0">
              <a:solidFill>
                <a:srgbClr val="FF0000"/>
              </a:solidFill>
            </a:endParaRPr>
          </a:p>
        </p:txBody>
      </p:sp>
      <p:sp>
        <p:nvSpPr>
          <p:cNvPr id="11" name="TextBox 10"/>
          <p:cNvSpPr txBox="1"/>
          <p:nvPr/>
        </p:nvSpPr>
        <p:spPr>
          <a:xfrm>
            <a:off x="3911396" y="3454678"/>
            <a:ext cx="1242705" cy="369332"/>
          </a:xfrm>
          <a:prstGeom prst="rect">
            <a:avLst/>
          </a:prstGeom>
          <a:noFill/>
        </p:spPr>
        <p:txBody>
          <a:bodyPr wrap="square" rtlCol="0">
            <a:spAutoFit/>
          </a:bodyPr>
          <a:lstStyle/>
          <a:p>
            <a:r>
              <a:rPr lang="en-US" dirty="0" smtClean="0">
                <a:solidFill>
                  <a:srgbClr val="FF0000"/>
                </a:solidFill>
              </a:rPr>
              <a:t>Name</a:t>
            </a:r>
            <a:endParaRPr lang="en-US" dirty="0">
              <a:solidFill>
                <a:srgbClr val="FF0000"/>
              </a:solidFill>
            </a:endParaRPr>
          </a:p>
        </p:txBody>
      </p:sp>
      <p:sp>
        <p:nvSpPr>
          <p:cNvPr id="13" name="Rectangle 12"/>
          <p:cNvSpPr/>
          <p:nvPr/>
        </p:nvSpPr>
        <p:spPr>
          <a:xfrm>
            <a:off x="628590" y="518676"/>
            <a:ext cx="7167347" cy="830997"/>
          </a:xfrm>
          <a:prstGeom prst="rect">
            <a:avLst/>
          </a:prstGeom>
        </p:spPr>
        <p:txBody>
          <a:bodyPr wrap="none">
            <a:spAutoFit/>
          </a:bodyPr>
          <a:lstStyle/>
          <a:p>
            <a:r>
              <a:rPr lang="en-US" sz="4800" b="1" dirty="0" smtClean="0"/>
              <a:t>Build Process Workshop</a:t>
            </a:r>
            <a:endParaRPr lang="en-US" sz="4800" b="1" i="1" dirty="0"/>
          </a:p>
        </p:txBody>
      </p:sp>
      <p:sp>
        <p:nvSpPr>
          <p:cNvPr id="14" name="Rectangle 13"/>
          <p:cNvSpPr/>
          <p:nvPr/>
        </p:nvSpPr>
        <p:spPr>
          <a:xfrm>
            <a:off x="0" y="5702969"/>
            <a:ext cx="3304674" cy="938463"/>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t>Assigned to:</a:t>
            </a:r>
            <a:endParaRPr lang="en-US" b="1" dirty="0"/>
          </a:p>
        </p:txBody>
      </p:sp>
    </p:spTree>
    <p:extLst>
      <p:ext uri="{BB962C8B-B14F-4D97-AF65-F5344CB8AC3E}">
        <p14:creationId xmlns:p14="http://schemas.microsoft.com/office/powerpoint/2010/main" val="3787011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15"/>
          <p:cNvSpPr txBox="1">
            <a:spLocks/>
          </p:cNvSpPr>
          <p:nvPr/>
        </p:nvSpPr>
        <p:spPr>
          <a:xfrm>
            <a:off x="212068" y="172172"/>
            <a:ext cx="7696690" cy="918691"/>
          </a:xfrm>
          <a:prstGeom prst="rect">
            <a:avLst/>
          </a:prstGeom>
          <a:noFill/>
          <a:ln>
            <a:noFill/>
          </a:ln>
        </p:spPr>
        <p:txBody>
          <a:bodyPr wrap="square" lIns="91425" tIns="91425" rIns="91425" bIns="91425" anchor="b"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spcBef>
                <a:spcPts val="0"/>
              </a:spcBef>
              <a:buSzPct val="25000"/>
            </a:pPr>
            <a:r>
              <a:rPr lang="en-US" sz="4800" b="1" cap="none" dirty="0" smtClean="0">
                <a:latin typeface="Arial"/>
                <a:ea typeface="Arial"/>
                <a:cs typeface="Arial"/>
                <a:sym typeface="Arial"/>
              </a:rPr>
              <a:t>Design Schematic </a:t>
            </a:r>
            <a:endParaRPr lang="en-US" sz="4800" b="1" cap="none" dirty="0">
              <a:latin typeface="Arial"/>
              <a:ea typeface="Arial"/>
              <a:cs typeface="Arial"/>
              <a:sym typeface="Arial"/>
            </a:endParaRPr>
          </a:p>
        </p:txBody>
      </p:sp>
      <p:sp>
        <p:nvSpPr>
          <p:cNvPr id="3" name="Shape 217"/>
          <p:cNvSpPr txBox="1"/>
          <p:nvPr/>
        </p:nvSpPr>
        <p:spPr>
          <a:xfrm>
            <a:off x="212068" y="1090863"/>
            <a:ext cx="8223022" cy="548700"/>
          </a:xfrm>
          <a:prstGeom prst="rect">
            <a:avLst/>
          </a:prstGeom>
          <a:noFill/>
          <a:ln>
            <a:noFill/>
          </a:ln>
        </p:spPr>
        <p:txBody>
          <a:bodyPr wrap="square" lIns="91425" tIns="91425" rIns="91425" bIns="91425" anchor="t" anchorCtr="0">
            <a:noAutofit/>
          </a:bodyPr>
          <a:lstStyle/>
          <a:p>
            <a:pPr lvl="0">
              <a:spcBef>
                <a:spcPts val="0"/>
              </a:spcBef>
              <a:buNone/>
            </a:pPr>
            <a:r>
              <a:rPr lang="en-US" sz="1800" dirty="0"/>
              <a:t>A</a:t>
            </a:r>
            <a:r>
              <a:rPr lang="en-US" sz="1800" b="1" i="1" dirty="0"/>
              <a:t> Design schematic</a:t>
            </a:r>
            <a:r>
              <a:rPr lang="en-US" sz="1800" dirty="0"/>
              <a:t> is a plan, drawing or diagram to help illustrate and convey the concept/ideas of your design.</a:t>
            </a:r>
          </a:p>
        </p:txBody>
      </p:sp>
      <p:sp>
        <p:nvSpPr>
          <p:cNvPr id="4" name="Rectangle 3"/>
          <p:cNvSpPr/>
          <p:nvPr/>
        </p:nvSpPr>
        <p:spPr>
          <a:xfrm>
            <a:off x="212068" y="1860884"/>
            <a:ext cx="11675132" cy="4684295"/>
          </a:xfrm>
          <a:prstGeom prst="rect">
            <a:avLst/>
          </a:prstGeom>
          <a:solidFill>
            <a:schemeClr val="bg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rPr>
              <a:t>SCHEMATIC</a:t>
            </a:r>
            <a:endParaRPr lang="en-US" sz="4000" b="1" dirty="0">
              <a:solidFill>
                <a:srgbClr val="FF0000"/>
              </a:solidFill>
            </a:endParaRPr>
          </a:p>
        </p:txBody>
      </p:sp>
      <p:sp>
        <p:nvSpPr>
          <p:cNvPr id="5" name="Rectangle 4"/>
          <p:cNvSpPr/>
          <p:nvPr/>
        </p:nvSpPr>
        <p:spPr>
          <a:xfrm>
            <a:off x="0" y="5702969"/>
            <a:ext cx="3625516" cy="938463"/>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t>Assigned to:</a:t>
            </a:r>
            <a:endParaRPr lang="en-US" b="1" dirty="0"/>
          </a:p>
        </p:txBody>
      </p:sp>
    </p:spTree>
    <p:extLst>
      <p:ext uri="{BB962C8B-B14F-4D97-AF65-F5344CB8AC3E}">
        <p14:creationId xmlns:p14="http://schemas.microsoft.com/office/powerpoint/2010/main" val="3344161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15"/>
          <p:cNvSpPr txBox="1">
            <a:spLocks/>
          </p:cNvSpPr>
          <p:nvPr/>
        </p:nvSpPr>
        <p:spPr>
          <a:xfrm>
            <a:off x="147900" y="0"/>
            <a:ext cx="7696690" cy="1624544"/>
          </a:xfrm>
          <a:prstGeom prst="rect">
            <a:avLst/>
          </a:prstGeom>
          <a:noFill/>
          <a:ln>
            <a:noFill/>
          </a:ln>
        </p:spPr>
        <p:txBody>
          <a:bodyPr wrap="square" lIns="91425" tIns="91425" rIns="91425" bIns="91425" anchor="b"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spcBef>
                <a:spcPts val="0"/>
              </a:spcBef>
              <a:buSzPct val="25000"/>
            </a:pPr>
            <a:r>
              <a:rPr lang="en-US" sz="4800" b="1" cap="none" dirty="0" smtClean="0">
                <a:latin typeface="Arial"/>
                <a:ea typeface="Arial"/>
                <a:cs typeface="Arial"/>
                <a:sym typeface="Arial"/>
              </a:rPr>
              <a:t>Materials</a:t>
            </a:r>
          </a:p>
          <a:p>
            <a:pPr algn="l">
              <a:spcBef>
                <a:spcPts val="0"/>
              </a:spcBef>
              <a:buSzPct val="25000"/>
            </a:pPr>
            <a:r>
              <a:rPr lang="en-US" sz="1400" b="1" cap="none" dirty="0" smtClean="0">
                <a:latin typeface="Arial"/>
                <a:ea typeface="Arial"/>
                <a:cs typeface="Arial"/>
                <a:sym typeface="Arial"/>
              </a:rPr>
              <a:t>Input all of the materials that you are using and/or thinking about using for your vehicle.</a:t>
            </a:r>
            <a:endParaRPr lang="en-US" sz="1400" b="1" cap="none" dirty="0">
              <a:latin typeface="Arial"/>
              <a:ea typeface="Arial"/>
              <a:cs typeface="Arial"/>
              <a:sym typeface="Arial"/>
            </a:endParaRPr>
          </a:p>
        </p:txBody>
      </p:sp>
      <p:sp>
        <p:nvSpPr>
          <p:cNvPr id="4" name="TextBox 3"/>
          <p:cNvSpPr txBox="1"/>
          <p:nvPr/>
        </p:nvSpPr>
        <p:spPr>
          <a:xfrm>
            <a:off x="147900" y="1780674"/>
            <a:ext cx="11787426" cy="3139321"/>
          </a:xfrm>
          <a:prstGeom prst="rect">
            <a:avLst/>
          </a:prstGeom>
          <a:noFill/>
        </p:spPr>
        <p:txBody>
          <a:bodyPr wrap="square" rtlCol="0">
            <a:spAutoFit/>
          </a:bodyPr>
          <a:lstStyle/>
          <a:p>
            <a:pPr marL="342900" indent="-342900">
              <a:buFont typeface="+mj-lt"/>
              <a:buAutoNum type="arabicPeriod"/>
            </a:pPr>
            <a:r>
              <a:rPr lang="en-US" b="1" dirty="0" smtClean="0">
                <a:solidFill>
                  <a:srgbClr val="FF0000"/>
                </a:solidFill>
              </a:rPr>
              <a:t>Chassis</a:t>
            </a:r>
          </a:p>
          <a:p>
            <a:r>
              <a:rPr lang="en-US" sz="1600" b="1" dirty="0" smtClean="0">
                <a:solidFill>
                  <a:srgbClr val="FF0000"/>
                </a:solidFill>
              </a:rPr>
              <a:t>[Answer the following information for each part of your vehicle]</a:t>
            </a:r>
          </a:p>
          <a:p>
            <a:pPr marL="800100" lvl="1" indent="-342900">
              <a:buFont typeface="Arial" panose="020B0604020202020204" pitchFamily="34" charset="0"/>
              <a:buChar char="•"/>
            </a:pPr>
            <a:r>
              <a:rPr lang="en-US" dirty="0" smtClean="0">
                <a:solidFill>
                  <a:srgbClr val="FF0000"/>
                </a:solidFill>
              </a:rPr>
              <a:t>Material</a:t>
            </a:r>
          </a:p>
          <a:p>
            <a:pPr marL="800100" lvl="1" indent="-342900">
              <a:buFont typeface="Arial" panose="020B0604020202020204" pitchFamily="34" charset="0"/>
              <a:buChar char="•"/>
            </a:pPr>
            <a:r>
              <a:rPr lang="en-US" dirty="0" smtClean="0">
                <a:solidFill>
                  <a:srgbClr val="FF0000"/>
                </a:solidFill>
              </a:rPr>
              <a:t>Durable?</a:t>
            </a:r>
          </a:p>
          <a:p>
            <a:pPr marL="800100" lvl="1" indent="-342900">
              <a:buFont typeface="Arial" panose="020B0604020202020204" pitchFamily="34" charset="0"/>
              <a:buChar char="•"/>
            </a:pPr>
            <a:r>
              <a:rPr lang="en-US" dirty="0" smtClean="0">
                <a:solidFill>
                  <a:srgbClr val="FF0000"/>
                </a:solidFill>
              </a:rPr>
              <a:t>Recycled/</a:t>
            </a:r>
            <a:r>
              <a:rPr lang="en-US" dirty="0" err="1" smtClean="0">
                <a:solidFill>
                  <a:srgbClr val="FF0000"/>
                </a:solidFill>
              </a:rPr>
              <a:t>Recycleable</a:t>
            </a:r>
            <a:r>
              <a:rPr lang="en-US" dirty="0" smtClean="0">
                <a:solidFill>
                  <a:srgbClr val="FF0000"/>
                </a:solidFill>
              </a:rPr>
              <a:t>?</a:t>
            </a:r>
          </a:p>
          <a:p>
            <a:pPr marL="800100" lvl="1" indent="-342900">
              <a:buFont typeface="Arial" panose="020B0604020202020204" pitchFamily="34" charset="0"/>
              <a:buChar char="•"/>
            </a:pPr>
            <a:r>
              <a:rPr lang="en-US" dirty="0" smtClean="0">
                <a:solidFill>
                  <a:srgbClr val="FF0000"/>
                </a:solidFill>
              </a:rPr>
              <a:t>Weight [grams]</a:t>
            </a:r>
          </a:p>
          <a:p>
            <a:r>
              <a:rPr lang="en-US" b="1" dirty="0" smtClean="0">
                <a:solidFill>
                  <a:srgbClr val="FF0000"/>
                </a:solidFill>
              </a:rPr>
              <a:t>2. Motor Mounting</a:t>
            </a:r>
          </a:p>
          <a:p>
            <a:r>
              <a:rPr lang="en-US" b="1" dirty="0" smtClean="0">
                <a:solidFill>
                  <a:srgbClr val="FF0000"/>
                </a:solidFill>
              </a:rPr>
              <a:t>3. Wheels</a:t>
            </a:r>
          </a:p>
          <a:p>
            <a:r>
              <a:rPr lang="en-US" b="1" dirty="0" smtClean="0">
                <a:solidFill>
                  <a:srgbClr val="FF0000"/>
                </a:solidFill>
              </a:rPr>
              <a:t>4. Axles</a:t>
            </a:r>
          </a:p>
          <a:p>
            <a:r>
              <a:rPr lang="en-US" b="1" dirty="0" smtClean="0">
                <a:solidFill>
                  <a:srgbClr val="FF0000"/>
                </a:solidFill>
              </a:rPr>
              <a:t>5. Race Line Attachment</a:t>
            </a:r>
          </a:p>
          <a:p>
            <a:r>
              <a:rPr lang="en-US" b="1" dirty="0" smtClean="0">
                <a:solidFill>
                  <a:srgbClr val="FF0000"/>
                </a:solidFill>
              </a:rPr>
              <a:t>6. Passenger Compartment</a:t>
            </a:r>
          </a:p>
        </p:txBody>
      </p:sp>
      <p:sp>
        <p:nvSpPr>
          <p:cNvPr id="5" name="Rectangle 4"/>
          <p:cNvSpPr/>
          <p:nvPr/>
        </p:nvSpPr>
        <p:spPr>
          <a:xfrm>
            <a:off x="0" y="5702969"/>
            <a:ext cx="3914274" cy="938463"/>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t>Assigned to:</a:t>
            </a:r>
            <a:endParaRPr lang="en-US" b="1" dirty="0"/>
          </a:p>
        </p:txBody>
      </p:sp>
    </p:spTree>
    <p:extLst>
      <p:ext uri="{BB962C8B-B14F-4D97-AF65-F5344CB8AC3E}">
        <p14:creationId xmlns:p14="http://schemas.microsoft.com/office/powerpoint/2010/main" val="3548093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02969"/>
            <a:ext cx="3914274" cy="938463"/>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t>Assigned to:</a:t>
            </a:r>
            <a:endParaRPr lang="en-US" b="1" dirty="0"/>
          </a:p>
        </p:txBody>
      </p:sp>
      <p:sp>
        <p:nvSpPr>
          <p:cNvPr id="5" name="Rectangle 4"/>
          <p:cNvSpPr/>
          <p:nvPr/>
        </p:nvSpPr>
        <p:spPr>
          <a:xfrm>
            <a:off x="230653" y="865819"/>
            <a:ext cx="3741730"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Hypothesis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230653" y="2446051"/>
            <a:ext cx="245932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Testing</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230653" y="1789149"/>
            <a:ext cx="11512168" cy="646331"/>
          </a:xfrm>
          <a:prstGeom prst="rect">
            <a:avLst/>
          </a:prstGeom>
          <a:noFill/>
        </p:spPr>
        <p:txBody>
          <a:bodyPr wrap="square" rtlCol="0">
            <a:spAutoFit/>
          </a:bodyPr>
          <a:lstStyle/>
          <a:p>
            <a:r>
              <a:rPr lang="en-US" b="1" i="1" dirty="0" smtClean="0">
                <a:solidFill>
                  <a:srgbClr val="FF0000"/>
                </a:solidFill>
              </a:rPr>
              <a:t>Develop a hypothesis that you can test on your own to help you choose your supplies for your vehicle.</a:t>
            </a:r>
          </a:p>
          <a:p>
            <a:r>
              <a:rPr lang="en-US" b="1" i="1" dirty="0" smtClean="0">
                <a:solidFill>
                  <a:srgbClr val="FF0000"/>
                </a:solidFill>
              </a:rPr>
              <a:t>[Remember that a hypothesis is an </a:t>
            </a:r>
            <a:r>
              <a:rPr lang="en-US" b="1" i="1" u="sng" dirty="0" smtClean="0">
                <a:solidFill>
                  <a:srgbClr val="FF0000"/>
                </a:solidFill>
              </a:rPr>
              <a:t>educated guess</a:t>
            </a:r>
            <a:r>
              <a:rPr lang="en-US" b="1" i="1" dirty="0" smtClean="0">
                <a:solidFill>
                  <a:srgbClr val="FF0000"/>
                </a:solidFill>
              </a:rPr>
              <a:t> using if, then, and because statements.]</a:t>
            </a:r>
            <a:endParaRPr lang="en-US" b="1" i="1" dirty="0">
              <a:solidFill>
                <a:srgbClr val="FF0000"/>
              </a:solidFill>
            </a:endParaRPr>
          </a:p>
        </p:txBody>
      </p:sp>
      <p:sp>
        <p:nvSpPr>
          <p:cNvPr id="8" name="TextBox 7"/>
          <p:cNvSpPr txBox="1"/>
          <p:nvPr/>
        </p:nvSpPr>
        <p:spPr>
          <a:xfrm>
            <a:off x="230653" y="3389522"/>
            <a:ext cx="11512168" cy="369332"/>
          </a:xfrm>
          <a:prstGeom prst="rect">
            <a:avLst/>
          </a:prstGeom>
          <a:noFill/>
        </p:spPr>
        <p:txBody>
          <a:bodyPr wrap="square" rtlCol="0">
            <a:spAutoFit/>
          </a:bodyPr>
          <a:lstStyle/>
          <a:p>
            <a:r>
              <a:rPr lang="en-US" b="1" i="1" dirty="0" smtClean="0">
                <a:solidFill>
                  <a:srgbClr val="FF0000"/>
                </a:solidFill>
              </a:rPr>
              <a:t>Develop a way to test your hypothesis to see if it is correct or incorrect.</a:t>
            </a:r>
          </a:p>
        </p:txBody>
      </p:sp>
      <p:sp>
        <p:nvSpPr>
          <p:cNvPr id="9" name="Rectangle 8"/>
          <p:cNvSpPr/>
          <p:nvPr/>
        </p:nvSpPr>
        <p:spPr>
          <a:xfrm>
            <a:off x="230653" y="3758854"/>
            <a:ext cx="2387192"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Results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p:nvSpPr>
        <p:spPr>
          <a:xfrm>
            <a:off x="230653" y="4769068"/>
            <a:ext cx="11512168" cy="646331"/>
          </a:xfrm>
          <a:prstGeom prst="rect">
            <a:avLst/>
          </a:prstGeom>
          <a:noFill/>
        </p:spPr>
        <p:txBody>
          <a:bodyPr wrap="square" rtlCol="0">
            <a:spAutoFit/>
          </a:bodyPr>
          <a:lstStyle/>
          <a:p>
            <a:r>
              <a:rPr lang="en-US" b="1" i="1" dirty="0" smtClean="0">
                <a:solidFill>
                  <a:srgbClr val="FF0000"/>
                </a:solidFill>
              </a:rPr>
              <a:t>What did you learn by performing the test? Was your hypothesis correct or incorrect? How does this information impact your design for your solar car? </a:t>
            </a:r>
          </a:p>
        </p:txBody>
      </p:sp>
    </p:spTree>
    <p:extLst>
      <p:ext uri="{BB962C8B-B14F-4D97-AF65-F5344CB8AC3E}">
        <p14:creationId xmlns:p14="http://schemas.microsoft.com/office/powerpoint/2010/main" val="678745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540047"/>
            <a:ext cx="12192000" cy="1046440"/>
          </a:xfrm>
          <a:prstGeom prst="rect">
            <a:avLst/>
          </a:prstGeom>
        </p:spPr>
        <p:txBody>
          <a:bodyPr wrap="square">
            <a:spAutoFit/>
          </a:bodyPr>
          <a:lstStyle/>
          <a:p>
            <a:pPr algn="ctr"/>
            <a:r>
              <a:rPr lang="en-US" sz="4800" b="1" dirty="0" smtClean="0"/>
              <a:t>Investigation: Gear Ratio</a:t>
            </a:r>
            <a:endParaRPr lang="en-US" sz="4800" b="1" i="1" dirty="0"/>
          </a:p>
          <a:p>
            <a:pPr algn="ctr"/>
            <a:r>
              <a:rPr lang="en-US" sz="1400" b="1" i="1" dirty="0" smtClean="0"/>
              <a:t>[This slide is for some background on the topic. Feel free to delete it once you are finished reviewing the information.]</a:t>
            </a:r>
            <a:endParaRPr lang="en-US" sz="1400" b="1" dirty="0" smtClean="0"/>
          </a:p>
        </p:txBody>
      </p:sp>
      <p:sp>
        <p:nvSpPr>
          <p:cNvPr id="4" name="Shape 159"/>
          <p:cNvSpPr txBox="1">
            <a:spLocks/>
          </p:cNvSpPr>
          <p:nvPr/>
        </p:nvSpPr>
        <p:spPr>
          <a:xfrm>
            <a:off x="376990" y="1591337"/>
            <a:ext cx="11558337" cy="5266663"/>
          </a:xfrm>
          <a:prstGeom prst="rect">
            <a:avLst/>
          </a:prstGeom>
          <a:noFill/>
          <a:ln>
            <a:noFill/>
          </a:ln>
        </p:spPr>
        <p:txBody>
          <a:bodyPr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spcBef>
                <a:spcPts val="0"/>
              </a:spcBef>
              <a:buClr>
                <a:schemeClr val="dk1"/>
              </a:buClr>
              <a:buSzPct val="25000"/>
              <a:buFont typeface="Arial"/>
              <a:buNone/>
            </a:pPr>
            <a:r>
              <a:rPr lang="en-US" sz="2400" b="1" i="1" dirty="0" smtClean="0">
                <a:solidFill>
                  <a:schemeClr val="dk1"/>
                </a:solidFill>
              </a:rPr>
              <a:t>Gear Ratio</a:t>
            </a:r>
            <a:r>
              <a:rPr lang="en-US" sz="2400" i="1" dirty="0" smtClean="0">
                <a:solidFill>
                  <a:schemeClr val="dk1"/>
                </a:solidFill>
              </a:rPr>
              <a:t> </a:t>
            </a:r>
            <a:r>
              <a:rPr lang="en-US" sz="2400" dirty="0" smtClean="0">
                <a:solidFill>
                  <a:schemeClr val="dk1"/>
                </a:solidFill>
              </a:rPr>
              <a:t>explains the rate at which two meshing gears spin. Gear ratio can be used to calculate the speed of two meshed gears. It is expressed in a fraction or ratio format </a:t>
            </a:r>
            <a:r>
              <a:rPr lang="en-US" sz="2400" i="1" dirty="0" smtClean="0">
                <a:solidFill>
                  <a:schemeClr val="dk1"/>
                </a:solidFill>
              </a:rPr>
              <a:t>(ex: ½ or 1:2)</a:t>
            </a:r>
            <a:r>
              <a:rPr lang="en-US" sz="2400" dirty="0" smtClean="0">
                <a:solidFill>
                  <a:schemeClr val="dk1"/>
                </a:solidFill>
              </a:rPr>
              <a:t>.</a:t>
            </a:r>
          </a:p>
          <a:p>
            <a:pPr marL="0" indent="0">
              <a:spcBef>
                <a:spcPts val="0"/>
              </a:spcBef>
              <a:buSzPct val="25000"/>
              <a:buFont typeface="Arial" panose="020B0604020202020204" pitchFamily="34" charset="0"/>
              <a:buNone/>
            </a:pPr>
            <a:endParaRPr lang="en-US" dirty="0"/>
          </a:p>
        </p:txBody>
      </p:sp>
      <p:sp>
        <p:nvSpPr>
          <p:cNvPr id="5" name="Shape 161" title="Simple gears 1:2">
            <a:hlinkClick r:id="rId2"/>
          </p:cNvPr>
          <p:cNvSpPr/>
          <p:nvPr/>
        </p:nvSpPr>
        <p:spPr>
          <a:xfrm>
            <a:off x="1981949" y="2797843"/>
            <a:ext cx="6071188" cy="3731294"/>
          </a:xfrm>
          <a:prstGeom prst="rect">
            <a:avLst/>
          </a:prstGeom>
          <a:blipFill>
            <a:blip r:embed="rId3">
              <a:alphaModFix/>
            </a:blip>
            <a:stretch>
              <a:fillRect/>
            </a:stretch>
          </a:blipFill>
          <a:ln>
            <a:noFill/>
          </a:ln>
        </p:spPr>
      </p:sp>
      <p:sp>
        <p:nvSpPr>
          <p:cNvPr id="6" name="Shape 160"/>
          <p:cNvSpPr txBox="1"/>
          <p:nvPr/>
        </p:nvSpPr>
        <p:spPr>
          <a:xfrm>
            <a:off x="8053137" y="2480259"/>
            <a:ext cx="3882190" cy="4048878"/>
          </a:xfrm>
          <a:prstGeom prst="rect">
            <a:avLst/>
          </a:prstGeom>
          <a:noFill/>
          <a:ln>
            <a:noFill/>
          </a:ln>
        </p:spPr>
        <p:txBody>
          <a:bodyPr wrap="square" lIns="91425" tIns="91425" rIns="91425" bIns="91425" anchor="t" anchorCtr="0">
            <a:noAutofit/>
          </a:bodyPr>
          <a:lstStyle/>
          <a:p>
            <a:pPr marL="457200" lvl="0" indent="-304800" rtl="0">
              <a:spcBef>
                <a:spcPts val="0"/>
              </a:spcBef>
              <a:buSzPct val="100000"/>
              <a:buFont typeface="Arial" panose="020B0604020202020204" pitchFamily="34" charset="0"/>
              <a:buChar char="•"/>
            </a:pPr>
            <a:r>
              <a:rPr lang="en-US" sz="1600" dirty="0"/>
              <a:t>Electric energy produced by the solar panel causes your car’s motor to spin. </a:t>
            </a:r>
          </a:p>
          <a:p>
            <a:pPr marL="171450" lvl="0" indent="-171450" rtl="0">
              <a:spcBef>
                <a:spcPts val="0"/>
              </a:spcBef>
              <a:buFont typeface="Arial" panose="020B0604020202020204" pitchFamily="34" charset="0"/>
              <a:buChar char="•"/>
            </a:pPr>
            <a:endParaRPr lang="en-US" sz="1600" dirty="0"/>
          </a:p>
          <a:p>
            <a:pPr marL="457200" lvl="0" indent="-304800" rtl="0">
              <a:spcBef>
                <a:spcPts val="0"/>
              </a:spcBef>
              <a:buSzPct val="100000"/>
              <a:buFont typeface="Arial" panose="020B0604020202020204" pitchFamily="34" charset="0"/>
              <a:buChar char="•"/>
            </a:pPr>
            <a:r>
              <a:rPr lang="en-US" sz="1600" dirty="0"/>
              <a:t>Motor powers the </a:t>
            </a:r>
            <a:r>
              <a:rPr lang="en-US" sz="1600" i="1" dirty="0"/>
              <a:t>driving </a:t>
            </a:r>
            <a:r>
              <a:rPr lang="en-US" sz="1600" dirty="0"/>
              <a:t>gear. </a:t>
            </a:r>
          </a:p>
          <a:p>
            <a:pPr marL="171450" lvl="0" indent="-171450" rtl="0">
              <a:spcBef>
                <a:spcPts val="0"/>
              </a:spcBef>
              <a:buFont typeface="Arial" panose="020B0604020202020204" pitchFamily="34" charset="0"/>
              <a:buChar char="•"/>
            </a:pPr>
            <a:endParaRPr sz="1600" dirty="0"/>
          </a:p>
          <a:p>
            <a:pPr marL="457200" lvl="0" indent="-304800" rtl="0">
              <a:spcBef>
                <a:spcPts val="0"/>
              </a:spcBef>
              <a:buSzPct val="100000"/>
              <a:buFont typeface="Arial" panose="020B0604020202020204" pitchFamily="34" charset="0"/>
              <a:buChar char="•"/>
            </a:pPr>
            <a:r>
              <a:rPr lang="en-US" sz="1600" dirty="0"/>
              <a:t>Driver gear meshes with the </a:t>
            </a:r>
            <a:r>
              <a:rPr lang="en-US" sz="1600" i="1" dirty="0"/>
              <a:t>follower </a:t>
            </a:r>
            <a:r>
              <a:rPr lang="en-US" sz="1600" dirty="0"/>
              <a:t>gear</a:t>
            </a:r>
            <a:r>
              <a:rPr lang="en-US" sz="1600" i="1" dirty="0"/>
              <a:t>. </a:t>
            </a:r>
            <a:r>
              <a:rPr lang="en-US" sz="1600" dirty="0"/>
              <a:t>The </a:t>
            </a:r>
            <a:r>
              <a:rPr lang="en-US" sz="1600" i="1" dirty="0"/>
              <a:t>follower </a:t>
            </a:r>
            <a:r>
              <a:rPr lang="en-US" sz="1600" dirty="0"/>
              <a:t>is the gear placed on your axle. </a:t>
            </a:r>
          </a:p>
          <a:p>
            <a:pPr marL="171450" lvl="0" indent="-171450" rtl="0">
              <a:spcBef>
                <a:spcPts val="0"/>
              </a:spcBef>
              <a:buFont typeface="Arial" panose="020B0604020202020204" pitchFamily="34" charset="0"/>
              <a:buChar char="•"/>
            </a:pPr>
            <a:endParaRPr sz="1600" dirty="0"/>
          </a:p>
          <a:p>
            <a:pPr marL="457200" lvl="0" indent="-304800" rtl="0">
              <a:spcBef>
                <a:spcPts val="0"/>
              </a:spcBef>
              <a:buSzPct val="100000"/>
              <a:buFont typeface="Arial" panose="020B0604020202020204" pitchFamily="34" charset="0"/>
              <a:buChar char="•"/>
            </a:pPr>
            <a:r>
              <a:rPr lang="en-US" sz="1600" dirty="0"/>
              <a:t>While gears rotate they cause the axle and car’s wheels to spin, ultimately moving the car forward.</a:t>
            </a:r>
          </a:p>
          <a:p>
            <a:pPr lvl="0" rtl="0">
              <a:spcBef>
                <a:spcPts val="0"/>
              </a:spcBef>
              <a:buNone/>
            </a:pPr>
            <a:endParaRPr sz="1200" dirty="0"/>
          </a:p>
        </p:txBody>
      </p:sp>
    </p:spTree>
    <p:extLst>
      <p:ext uri="{BB962C8B-B14F-4D97-AF65-F5344CB8AC3E}">
        <p14:creationId xmlns:p14="http://schemas.microsoft.com/office/powerpoint/2010/main" val="14072537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25884</TotalTime>
  <Words>2332</Words>
  <Application>Microsoft Office PowerPoint</Application>
  <PresentationFormat>Widescreen</PresentationFormat>
  <Paragraphs>290</Paragraphs>
  <Slides>24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Garamond</vt:lpstr>
      <vt:lpstr>Times New Roman</vt:lpstr>
      <vt:lpstr>Trebuchet MS</vt:lpstr>
      <vt:lpstr>Wingdings</vt:lpstr>
      <vt:lpstr>Wingdings 3</vt:lpstr>
      <vt:lpstr>Organic</vt:lpstr>
      <vt:lpstr>Facet</vt:lpstr>
      <vt:lpstr>Hunterdon County Junior Solar Sprints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Track</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Junior Solar Sprints 2020</dc:title>
  <dc:creator>nathan</dc:creator>
  <cp:lastModifiedBy>tara</cp:lastModifiedBy>
  <cp:revision>22</cp:revision>
  <dcterms:created xsi:type="dcterms:W3CDTF">2019-08-19T14:28:17Z</dcterms:created>
  <dcterms:modified xsi:type="dcterms:W3CDTF">2020-02-25T16:51:54Z</dcterms:modified>
</cp:coreProperties>
</file>